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275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7" r:id="rId18"/>
    <p:sldId id="278" r:id="rId19"/>
    <p:sldId id="276" r:id="rId20"/>
    <p:sldId id="27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1" id="{9B78B2D3-B595-4E4E-B236-037D9858877B}">
          <p14:sldIdLst>
            <p14:sldId id="275"/>
            <p14:sldId id="258"/>
            <p14:sldId id="259"/>
            <p14:sldId id="260"/>
            <p14:sldId id="261"/>
            <p14:sldId id="262"/>
          </p14:sldIdLst>
        </p14:section>
        <p14:section name="pt2" id="{9620B0BB-A1E3-45DB-B071-5EE7F1B03719}">
          <p14:sldIdLst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pt3" id="{829CC33F-5453-4E53-94CD-AF240798215E}">
          <p14:sldIdLst>
            <p14:sldId id="269"/>
            <p14:sldId id="277"/>
            <p14:sldId id="278"/>
            <p14:sldId id="276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761" autoAdjust="0"/>
  </p:normalViewPr>
  <p:slideViewPr>
    <p:cSldViewPr snapToGrid="0">
      <p:cViewPr varScale="1">
        <p:scale>
          <a:sx n="64" d="100"/>
          <a:sy n="64" d="100"/>
        </p:scale>
        <p:origin x="18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79EB6-E976-4123-B7F3-5C04AD34C118}" type="datetimeFigureOut">
              <a:rPr lang="zh-CN" altLang="en-US" smtClean="0"/>
              <a:t>2025/9/24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E58B1-D40D-4F63-848F-8B8A1AAA55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219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E58B1-D40D-4F63-848F-8B8A1AAA55B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82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FA913-FB97-7FF7-809B-44533BAA9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69242-9988-CA5F-AD2B-25CA86FDC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7271B2-6E90-AC7C-D7FD-27990CA6D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2B0C7-8DCA-5C79-4D4E-9D1884224F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E58B1-D40D-4F63-848F-8B8A1AAA55B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512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655D5-BDEB-9107-A93D-66C661D32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E3144E-4C14-692F-EA3E-CDCD0C33F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BE0C54-FB04-053A-3842-E06A20FF9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E0D52-3DE3-1820-3001-284E73C878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E58B1-D40D-4F63-848F-8B8A1AAA55B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364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A176A-4641-D0C5-7692-DC028094B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F09BD5-BFE0-CE6C-3673-C744707B8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4358DC-B6C9-9435-D876-F86D8B65D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0D872-DE4F-6193-A6DB-9C74063F1A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E58B1-D40D-4F63-848F-8B8A1AAA55B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534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E58B1-D40D-4F63-848F-8B8A1AAA55B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276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E58B1-D40D-4F63-848F-8B8A1AAA55B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224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E58B1-D40D-4F63-848F-8B8A1AAA55B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631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313A1-0040-619C-AB1C-6729A2F2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52F1A-0392-1329-DEF0-F36051653E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35ADC-6564-136C-F4B7-434D5A96D1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E81B1-92C9-D706-4EFD-E2AE12D9C3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E58B1-D40D-4F63-848F-8B8A1AAA55B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148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1B169-F1E4-0860-B4F7-6A98FBE09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7B312E-BB6F-10E3-D46C-AE1FA55C59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612F6-6577-810C-A5F3-CD3BE7995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FBA84-AABD-130D-038D-FA90289C2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E58B1-D40D-4F63-848F-8B8A1AAA55B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631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C731B-F6E6-3053-F823-E6531A7B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2BF830-23D0-351C-6C6E-D2D0C0012E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7B26A-2D7F-FD43-4A38-A7BB4B586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118D0-18F4-827E-A77C-6ACEF6D39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E58B1-D40D-4F63-848F-8B8A1AAA55B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12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71A99-8BC0-0B7F-7FBA-FC5D4561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0747F-A325-BCBE-218E-1622322E6B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2AE511-E2E4-1B96-BA89-7CE050F71E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AADCC-BF78-41F6-4C05-2B06C27C5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E58B1-D40D-4F63-848F-8B8A1AAA55B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047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7941E-C95C-FC0A-7F08-DED31658C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AE08BF-BEA1-7F60-C83B-1CA4786351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B7796C-6888-4189-E530-83C2E5516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F26A-573D-8869-B682-DF10D318D6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E58B1-D40D-4F63-848F-8B8A1AAA55B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944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A48BA-4CC1-AB3C-86E7-C76B4E746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4465D7-EB70-D25E-6CA0-51CE3A748F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F568B2-012E-F243-9DF0-9CDE58C47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76C0E-702E-68C8-D209-F3E618453F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E58B1-D40D-4F63-848F-8B8A1AAA55B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788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53771-AF23-4212-AEB7-D119C6959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75061-911C-651C-924F-2A832106E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663780-4ACD-ACDE-1598-B180FFBF0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4C4BB-8DC0-682B-9B83-766B6B3FB4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E58B1-D40D-4F63-848F-8B8A1AAA55B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05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3CA81-3124-DD53-D43F-9E813B229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BFBA2B-92CD-52C7-49DD-2765FE5CC2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27309B-5DF4-CEAB-4D4F-EDEB8989E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16217-E66F-6760-B8EC-10C87BE44A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E58B1-D40D-4F63-848F-8B8A1AAA55B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216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D25C9-1A36-B3CD-1E29-C7386CCF2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82DA2-8178-C0C6-9E8F-4DF6F09967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3E336B-8A6F-5FE4-8433-04522FE1A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443AD-3400-D2EC-8425-5694C509E3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E58B1-D40D-4F63-848F-8B8A1AAA55B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467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B7F04-D955-F7DF-1C93-4B013F507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84A9E9-65A9-DFE5-23C2-37D07F1573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AA2C7-DFDF-7B29-E5F4-02A0FE5D5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36363D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4A70C-6E49-0E04-09F3-1E04B05D1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E58B1-D40D-4F63-848F-8B8A1AAA55B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414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D0209-BF8D-ED4D-0C52-A5F742BC1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305993-9D20-DCAA-F645-DA85625DA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87CD27-35F3-660F-DCB6-5809A1686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2635F-F201-B17C-4A08-7558C6795D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E58B1-D40D-4F63-848F-8B8A1AAA55B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74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askPoly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7ECF-1BA7-46C5-B6AB-888887CB0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397C0-121B-479A-AF0A-DDD8817E3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8D5EA-C2EB-4273-80CB-A1D5ED51D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7D21A-CC25-4AF9-BCAF-FA3D2CB39FB7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6F5A3-E0F9-40C8-ADF9-CF6635795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D3BD4-8192-4819-A181-13F46033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D431-7000-41ED-A098-2D6E910966B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Saskatchewan Polytechnic">
            <a:extLst>
              <a:ext uri="{FF2B5EF4-FFF2-40B4-BE49-F238E27FC236}">
                <a16:creationId xmlns:a16="http://schemas.microsoft.com/office/drawing/2014/main" id="{27A06FEC-1E8F-4D27-B9D3-27BBB4629C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521" y="5991224"/>
            <a:ext cx="1402279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1D6338-8018-4808-A944-77D4268226F5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553960"/>
            <a:ext cx="914400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40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90E0-F68E-4129-9A6F-2A33EA125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B137A-72BD-4970-B540-0760FD932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03854-003C-401F-9F67-D6A5721AD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0CE77-E9EA-47D8-968D-8E752E824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7D21A-CC25-4AF9-BCAF-FA3D2CB39FB7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56266-60B5-43D3-9C3B-72034207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A0566-72E4-4EFD-88F2-1945C0CC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D431-7000-41ED-A098-2D6E91096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48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37AAB-7D2E-4CB3-B068-1325B4CA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61746A-4142-45A8-94AB-3FE11F7362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61285-86A9-4C6B-8ED5-D74581D3E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A1091-8D76-4F25-A0DD-C8B7E03BE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7D21A-CC25-4AF9-BCAF-FA3D2CB39FB7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A9F0D-8CEA-4313-8477-718990D9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F709C-B718-4D45-B4C1-941ED25C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D431-7000-41ED-A098-2D6E91096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00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F0CC-CC1E-4C1F-907D-1E54D093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C35B7-B934-484B-9EA6-5F9A48AF2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09486-0511-475B-B306-6104E82C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7D21A-CC25-4AF9-BCAF-FA3D2CB39FB7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25706-0540-4BFF-9A0C-E6F2FC0ED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A928F-82A5-4640-B399-24A927366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D431-7000-41ED-A098-2D6E91096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7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8BF0B6-D495-4D05-AE3A-CAB0FDB6A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99431-B553-4EFB-911D-927EE59E0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9E8E2-8663-4D55-9110-4462C77FF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7D21A-CC25-4AF9-BCAF-FA3D2CB39FB7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79489-2161-465B-AD1D-1535B060D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A5EE0-E948-48C9-B0CB-A74ED34C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D431-7000-41ED-A098-2D6E91096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50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CA24-7F3A-4078-9742-6E661D558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54B08-2B05-437B-BBDD-BE2D2C8D1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A762E-DEFB-4111-8807-A21F2C3D0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7D21A-CC25-4AF9-BCAF-FA3D2CB39FB7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0FAB0-EFB2-4420-A0B1-FDA3A3133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3C95F-325D-47BD-9336-2B484FF2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D431-7000-41ED-A098-2D6E910966B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Saskatchewan Polytechnic">
            <a:extLst>
              <a:ext uri="{FF2B5EF4-FFF2-40B4-BE49-F238E27FC236}">
                <a16:creationId xmlns:a16="http://schemas.microsoft.com/office/drawing/2014/main" id="{FDDF968A-AD85-4270-AEE5-07B3FBAEED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521" y="5811837"/>
            <a:ext cx="1402279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0EBA0F-2DB0-4520-9A55-8271BF120C8C}"/>
              </a:ext>
            </a:extLst>
          </p:cNvPr>
          <p:cNvCxnSpPr>
            <a:cxnSpLocks/>
          </p:cNvCxnSpPr>
          <p:nvPr userDrawn="1"/>
        </p:nvCxnSpPr>
        <p:spPr>
          <a:xfrm>
            <a:off x="838200" y="1737035"/>
            <a:ext cx="1051560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08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BEB04-3FDF-4B86-A149-9DC0AB9F5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78E0D-7BA8-46CB-9884-874BB3C3E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DA109-5035-451D-8506-E04039778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7D21A-CC25-4AF9-BCAF-FA3D2CB39FB7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61089-ADEE-47B3-95A1-FA816BEBE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D11B-D64D-4143-BDB9-1EDF85744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D431-7000-41ED-A098-2D6E910966B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D6F766-859E-471E-A33C-84A36935A29F}"/>
              </a:ext>
            </a:extLst>
          </p:cNvPr>
          <p:cNvCxnSpPr>
            <a:cxnSpLocks/>
          </p:cNvCxnSpPr>
          <p:nvPr userDrawn="1"/>
        </p:nvCxnSpPr>
        <p:spPr>
          <a:xfrm>
            <a:off x="831850" y="4562475"/>
            <a:ext cx="10515600" cy="2698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Saskatchewan Polytechnic">
            <a:extLst>
              <a:ext uri="{FF2B5EF4-FFF2-40B4-BE49-F238E27FC236}">
                <a16:creationId xmlns:a16="http://schemas.microsoft.com/office/drawing/2014/main" id="{04B2FF3D-CEFA-4D73-B8BE-833D8EC625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171" y="5675311"/>
            <a:ext cx="1402279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220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92E4E-C547-40A3-A856-F61FB949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5E325-2DA6-4099-85F2-327AECC1C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ADFD1-DE91-4E61-8FB8-FF3CEC1D8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7B29F-F85E-4F4F-AD37-AC7FCC3F8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7D21A-CC25-4AF9-BCAF-FA3D2CB39FB7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06552-5462-48AE-A70D-012428D7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A948A-74E6-40DD-B2E7-9ADA3828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D431-7000-41ED-A098-2D6E910966B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02CE96-6655-4317-93D7-5BE7F04F6EC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766724"/>
            <a:ext cx="1051560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4A7B0-7CBC-451F-BB95-AE55EBB9852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825625"/>
            <a:ext cx="0" cy="43020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Saskatchewan Polytechnic">
            <a:extLst>
              <a:ext uri="{FF2B5EF4-FFF2-40B4-BE49-F238E27FC236}">
                <a16:creationId xmlns:a16="http://schemas.microsoft.com/office/drawing/2014/main" id="{8ACB7DE9-2865-4884-9AFE-6262584E25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521" y="5744729"/>
            <a:ext cx="1402279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703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C7940-C929-4C50-9491-F1ECD1A84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79950-EC33-4044-AF25-171BB262C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C089F-8575-4D8B-B7B6-0C368BF40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13F34-02BC-43A3-9939-2B4A775E1D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13A69-5D01-49E5-ADA2-270215528D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5376F6-23D4-4AE7-9305-A5BE56124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7D21A-CC25-4AF9-BCAF-FA3D2CB39FB7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957146-ECE8-402C-807C-B538CB53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358DCE-24C7-41B8-8299-A13D926F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D431-7000-41ED-A098-2D6E910966B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Saskatchewan Polytechnic">
            <a:extLst>
              <a:ext uri="{FF2B5EF4-FFF2-40B4-BE49-F238E27FC236}">
                <a16:creationId xmlns:a16="http://schemas.microsoft.com/office/drawing/2014/main" id="{C5170978-1EE1-4DE7-A546-3C004041EE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933" y="5824537"/>
            <a:ext cx="1402279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923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1D3B5-048A-4C53-B80F-23ED1120F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80427-5827-4658-9D6E-879E82FDD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7D21A-CC25-4AF9-BCAF-FA3D2CB39FB7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267B6-2FE4-4E65-BB63-393E5847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A8932-3BA6-46F4-B5F5-5E62B5B4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D431-7000-41ED-A098-2D6E910966BE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903FD8-1156-4787-9E07-77C5031560B5}"/>
              </a:ext>
            </a:extLst>
          </p:cNvPr>
          <p:cNvCxnSpPr>
            <a:cxnSpLocks/>
          </p:cNvCxnSpPr>
          <p:nvPr userDrawn="1"/>
        </p:nvCxnSpPr>
        <p:spPr>
          <a:xfrm>
            <a:off x="838200" y="1711739"/>
            <a:ext cx="1051560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Saskatchewan Polytechnic">
            <a:extLst>
              <a:ext uri="{FF2B5EF4-FFF2-40B4-BE49-F238E27FC236}">
                <a16:creationId xmlns:a16="http://schemas.microsoft.com/office/drawing/2014/main" id="{DD837CCB-402D-4BC8-9B3C-9F8F682F65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076" y="5646839"/>
            <a:ext cx="1402279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872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kPo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0C129B-6BBA-4039-901C-E46A84F7A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7D21A-CC25-4AF9-BCAF-FA3D2CB39FB7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E5BBF-C069-4646-8C9E-E0FF713C0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597A6-8847-4221-9125-77EA4C80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D431-7000-41ED-A098-2D6E910966B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Saskatchewan Polytechnic">
            <a:extLst>
              <a:ext uri="{FF2B5EF4-FFF2-40B4-BE49-F238E27FC236}">
                <a16:creationId xmlns:a16="http://schemas.microsoft.com/office/drawing/2014/main" id="{41ACDB4D-3C69-4533-9084-28C5CA9A69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267" y="5631604"/>
            <a:ext cx="1402279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A97FCF-D47F-4328-BAB6-ECEEBDEC640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26396"/>
            <a:ext cx="1013460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524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SaskPo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0C129B-6BBA-4039-901C-E46A84F7A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7D21A-CC25-4AF9-BCAF-FA3D2CB39FB7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E5BBF-C069-4646-8C9E-E0FF713C0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597A6-8847-4221-9125-77EA4C80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D431-7000-41ED-A098-2D6E910966BE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A97FCF-D47F-4328-BAB6-ECEEBDEC640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26396"/>
            <a:ext cx="10277104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Saskatchewan Polytechnic">
            <a:extLst>
              <a:ext uri="{FF2B5EF4-FFF2-40B4-BE49-F238E27FC236}">
                <a16:creationId xmlns:a16="http://schemas.microsoft.com/office/drawing/2014/main" id="{C1BD92E1-E6C3-4101-B4E1-CA5E4D98F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521" y="5991224"/>
            <a:ext cx="1402279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458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askPoly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CA24-7F3A-4078-9742-6E661D558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54B08-2B05-437B-BBDD-BE2D2C8D1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A762E-DEFB-4111-8807-A21F2C3D0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7D21A-CC25-4AF9-BCAF-FA3D2CB39FB7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0FAB0-EFB2-4420-A0B1-FDA3A3133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3C95F-325D-47BD-9336-2B484FF2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D431-7000-41ED-A098-2D6E910966B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76C2C8-A8F4-4ECF-BA5E-B221F7B2B19A}"/>
              </a:ext>
            </a:extLst>
          </p:cNvPr>
          <p:cNvCxnSpPr>
            <a:cxnSpLocks/>
          </p:cNvCxnSpPr>
          <p:nvPr userDrawn="1"/>
        </p:nvCxnSpPr>
        <p:spPr>
          <a:xfrm>
            <a:off x="838200" y="1825625"/>
            <a:ext cx="1051560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Saskatchewan Polytechnic">
            <a:extLst>
              <a:ext uri="{FF2B5EF4-FFF2-40B4-BE49-F238E27FC236}">
                <a16:creationId xmlns:a16="http://schemas.microsoft.com/office/drawing/2014/main" id="{FD31CD7E-8ECB-456C-8A61-88C12F8E2B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521" y="5991224"/>
            <a:ext cx="1402279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212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55C529-FB91-43CB-982F-E0B6FB8B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28E2E-6F88-4C27-AA16-9D482B2C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2B3A3-1ACB-4E58-8069-D990D17A05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7D21A-CC25-4AF9-BCAF-FA3D2CB39FB7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7A5E3-636C-4D35-8B39-E65A5BDF9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2F96D-5B2E-4347-9637-884303917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D431-7000-41ED-A098-2D6E91096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9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11" Type="http://schemas.openxmlformats.org/officeDocument/2006/relationships/image" Target="../media/image2.png"/><Relationship Id="rId5" Type="http://schemas.openxmlformats.org/officeDocument/2006/relationships/image" Target="../media/image24.png"/><Relationship Id="rId10" Type="http://schemas.openxmlformats.org/officeDocument/2006/relationships/image" Target="../media/image7.svg"/><Relationship Id="rId4" Type="http://schemas.openxmlformats.org/officeDocument/2006/relationships/image" Target="../media/image9.svg"/><Relationship Id="rId9" Type="http://schemas.openxmlformats.org/officeDocument/2006/relationships/image" Target="../media/image6.png"/><Relationship Id="rId1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11" Type="http://schemas.openxmlformats.org/officeDocument/2006/relationships/image" Target="../media/image2.png"/><Relationship Id="rId5" Type="http://schemas.openxmlformats.org/officeDocument/2006/relationships/image" Target="../media/image24.png"/><Relationship Id="rId10" Type="http://schemas.openxmlformats.org/officeDocument/2006/relationships/image" Target="../media/image7.svg"/><Relationship Id="rId4" Type="http://schemas.openxmlformats.org/officeDocument/2006/relationships/image" Target="../media/image9.svg"/><Relationship Id="rId9" Type="http://schemas.openxmlformats.org/officeDocument/2006/relationships/image" Target="../media/image6.png"/><Relationship Id="rId1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11" Type="http://schemas.openxmlformats.org/officeDocument/2006/relationships/image" Target="../media/image2.png"/><Relationship Id="rId5" Type="http://schemas.openxmlformats.org/officeDocument/2006/relationships/image" Target="../media/image24.png"/><Relationship Id="rId10" Type="http://schemas.openxmlformats.org/officeDocument/2006/relationships/image" Target="../media/image7.svg"/><Relationship Id="rId4" Type="http://schemas.openxmlformats.org/officeDocument/2006/relationships/image" Target="../media/image9.svg"/><Relationship Id="rId9" Type="http://schemas.openxmlformats.org/officeDocument/2006/relationships/image" Target="../media/image6.png"/><Relationship Id="rId1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3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12" Type="http://schemas.openxmlformats.org/officeDocument/2006/relationships/image" Target="../media/image29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svg"/><Relationship Id="rId11" Type="http://schemas.openxmlformats.org/officeDocument/2006/relationships/image" Target="../media/image28.png"/><Relationship Id="rId5" Type="http://schemas.openxmlformats.org/officeDocument/2006/relationships/image" Target="../media/image2.png"/><Relationship Id="rId15" Type="http://schemas.openxmlformats.org/officeDocument/2006/relationships/image" Target="../media/image30.png"/><Relationship Id="rId10" Type="http://schemas.openxmlformats.org/officeDocument/2006/relationships/image" Target="../media/image11.svg"/><Relationship Id="rId19" Type="http://schemas.openxmlformats.org/officeDocument/2006/relationships/image" Target="../media/image34.png"/><Relationship Id="rId4" Type="http://schemas.openxmlformats.org/officeDocument/2006/relationships/image" Target="../media/image9.svg"/><Relationship Id="rId9" Type="http://schemas.openxmlformats.org/officeDocument/2006/relationships/image" Target="../media/image10.png"/><Relationship Id="rId1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7.sv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svg"/><Relationship Id="rId11" Type="http://schemas.openxmlformats.org/officeDocument/2006/relationships/image" Target="../media/image9.sv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1.sv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image" Target="../media/image26.png"/><Relationship Id="rId5" Type="http://schemas.openxmlformats.org/officeDocument/2006/relationships/image" Target="../media/image40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11.svg"/><Relationship Id="rId4" Type="http://schemas.openxmlformats.org/officeDocument/2006/relationships/image" Target="../media/image9.sv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image" Target="../media/image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sv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25.svg"/><Relationship Id="rId9" Type="http://schemas.openxmlformats.org/officeDocument/2006/relationships/image" Target="../media/image10.png"/><Relationship Id="rId14" Type="http://schemas.openxmlformats.org/officeDocument/2006/relationships/image" Target="../media/image2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image" Target="../media/image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sv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25.svg"/><Relationship Id="rId9" Type="http://schemas.openxmlformats.org/officeDocument/2006/relationships/image" Target="../media/image10.png"/><Relationship Id="rId1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5.svg"/><Relationship Id="rId7" Type="http://schemas.openxmlformats.org/officeDocument/2006/relationships/image" Target="../media/image3.svg"/><Relationship Id="rId12" Type="http://schemas.openxmlformats.org/officeDocument/2006/relationships/image" Target="../media/image1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11" Type="http://schemas.openxmlformats.org/officeDocument/2006/relationships/image" Target="../media/image9.svg"/><Relationship Id="rId5" Type="http://schemas.openxmlformats.org/officeDocument/2006/relationships/image" Target="../media/image47.svg"/><Relationship Id="rId10" Type="http://schemas.openxmlformats.org/officeDocument/2006/relationships/image" Target="../media/image8.png"/><Relationship Id="rId4" Type="http://schemas.openxmlformats.org/officeDocument/2006/relationships/image" Target="../media/image4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svg"/><Relationship Id="rId11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3.svg"/><Relationship Id="rId4" Type="http://schemas.openxmlformats.org/officeDocument/2006/relationships/image" Target="../media/image17.svg"/><Relationship Id="rId9" Type="http://schemas.openxmlformats.org/officeDocument/2006/relationships/image" Target="../media/image2.png"/><Relationship Id="rId1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sv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Relationship Id="rId1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11" Type="http://schemas.openxmlformats.org/officeDocument/2006/relationships/image" Target="../media/image2.png"/><Relationship Id="rId5" Type="http://schemas.openxmlformats.org/officeDocument/2006/relationships/image" Target="../media/image24.png"/><Relationship Id="rId10" Type="http://schemas.openxmlformats.org/officeDocument/2006/relationships/image" Target="../media/image7.svg"/><Relationship Id="rId4" Type="http://schemas.openxmlformats.org/officeDocument/2006/relationships/image" Target="../media/image9.svg"/><Relationship Id="rId9" Type="http://schemas.openxmlformats.org/officeDocument/2006/relationships/image" Target="../media/image6.png"/><Relationship Id="rId1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11" Type="http://schemas.openxmlformats.org/officeDocument/2006/relationships/image" Target="../media/image2.png"/><Relationship Id="rId5" Type="http://schemas.openxmlformats.org/officeDocument/2006/relationships/image" Target="../media/image24.png"/><Relationship Id="rId10" Type="http://schemas.openxmlformats.org/officeDocument/2006/relationships/image" Target="../media/image7.svg"/><Relationship Id="rId4" Type="http://schemas.openxmlformats.org/officeDocument/2006/relationships/image" Target="../media/image9.svg"/><Relationship Id="rId9" Type="http://schemas.openxmlformats.org/officeDocument/2006/relationships/image" Target="../media/image6.png"/><Relationship Id="rId1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11" Type="http://schemas.openxmlformats.org/officeDocument/2006/relationships/image" Target="../media/image2.png"/><Relationship Id="rId5" Type="http://schemas.openxmlformats.org/officeDocument/2006/relationships/image" Target="../media/image24.png"/><Relationship Id="rId10" Type="http://schemas.openxmlformats.org/officeDocument/2006/relationships/image" Target="../media/image7.svg"/><Relationship Id="rId4" Type="http://schemas.openxmlformats.org/officeDocument/2006/relationships/image" Target="../media/image9.svg"/><Relationship Id="rId9" Type="http://schemas.openxmlformats.org/officeDocument/2006/relationships/image" Target="../media/image6.png"/><Relationship Id="rId1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32DF9053-CCB7-DBEC-B764-BEC549DBA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1310"/>
            <a:ext cx="9144000" cy="22657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CDBM 602 Data Engineering</a:t>
            </a:r>
            <a:endParaRPr lang="en-US" kern="1200">
              <a:latin typeface="+mj-lt"/>
              <a:ea typeface="Calibri Light"/>
              <a:cs typeface="Calibri Light"/>
            </a:endParaRPr>
          </a:p>
          <a:p>
            <a:r>
              <a:rPr lang="en-US" sz="5300" b="1" kern="1200">
                <a:latin typeface="+mj-lt"/>
                <a:ea typeface="+mj-ea"/>
                <a:cs typeface="+mj-cs"/>
              </a:rPr>
              <a:t>CRISP-DM Introduction</a:t>
            </a:r>
            <a:endParaRPr lang="en-US" sz="53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DCF15B-2F94-FF07-D6A0-D62FA31BF8E4}"/>
              </a:ext>
            </a:extLst>
          </p:cNvPr>
          <p:cNvSpPr txBox="1"/>
          <p:nvPr/>
        </p:nvSpPr>
        <p:spPr>
          <a:xfrm>
            <a:off x="1524000" y="3991782"/>
            <a:ext cx="9144000" cy="1655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latin typeface="+mn-lt"/>
                <a:ea typeface="+mn-ea"/>
                <a:cs typeface="+mn-cs"/>
              </a:rPr>
              <a:t>Instructor</a:t>
            </a:r>
            <a:endParaRPr lang="en-US" sz="2000" kern="1200">
              <a:latin typeface="+mn-lt"/>
              <a:ea typeface="Calibri"/>
              <a:cs typeface="Calibri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latin typeface="+mn-lt"/>
                <a:ea typeface="+mn-ea"/>
                <a:cs typeface="+mn-cs"/>
              </a:rPr>
              <a:t>Mr. Himanshu Patel, Ph.D.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kern="1200">
              <a:latin typeface="+mn-lt"/>
              <a:ea typeface="Calibri"/>
              <a:cs typeface="Calibri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latin typeface="+mn-lt"/>
                <a:ea typeface="+mn-ea"/>
                <a:cs typeface="+mn-cs"/>
              </a:rPr>
              <a:t>Students  </a:t>
            </a:r>
            <a:endParaRPr lang="en-US" sz="2000" kern="1200">
              <a:latin typeface="+mn-lt"/>
              <a:ea typeface="Calibri"/>
              <a:cs typeface="Calibri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latin typeface="+mn-lt"/>
                <a:ea typeface="+mn-ea"/>
                <a:cs typeface="+mn-cs"/>
              </a:rPr>
              <a:t>Vinh Vu - Ke Zhang- Huijuan Zheng</a:t>
            </a:r>
            <a:endParaRPr lang="en-US" sz="2000" kern="1200">
              <a:latin typeface="+mn-lt"/>
              <a:ea typeface="Calibri"/>
              <a:cs typeface="Calibri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kern="1200">
              <a:latin typeface="+mn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1903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6BDE8-B417-81E3-3770-7E5E56D55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">
            <a:extLst>
              <a:ext uri="{FF2B5EF4-FFF2-40B4-BE49-F238E27FC236}">
                <a16:creationId xmlns:a16="http://schemas.microsoft.com/office/drawing/2014/main" id="{1FA14A87-3B41-43CC-7B99-677073698C81}"/>
              </a:ext>
            </a:extLst>
          </p:cNvPr>
          <p:cNvSpPr/>
          <p:nvPr/>
        </p:nvSpPr>
        <p:spPr>
          <a:xfrm flipH="1" flipV="1">
            <a:off x="9397435" y="-956724"/>
            <a:ext cx="3826101" cy="1913448"/>
          </a:xfrm>
          <a:custGeom>
            <a:avLst/>
            <a:gdLst/>
            <a:ahLst/>
            <a:cxnLst/>
            <a:rect l="l" t="t" r="r" b="b"/>
            <a:pathLst>
              <a:path w="7415792" h="5357910">
                <a:moveTo>
                  <a:pt x="7415792" y="5357910"/>
                </a:moveTo>
                <a:lnTo>
                  <a:pt x="0" y="5357910"/>
                </a:lnTo>
                <a:lnTo>
                  <a:pt x="0" y="0"/>
                </a:lnTo>
                <a:lnTo>
                  <a:pt x="7415792" y="0"/>
                </a:lnTo>
                <a:lnTo>
                  <a:pt x="7415792" y="535791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7B82C286-242B-A34A-C1AF-E60D85F8B4FA}"/>
              </a:ext>
            </a:extLst>
          </p:cNvPr>
          <p:cNvSpPr/>
          <p:nvPr/>
        </p:nvSpPr>
        <p:spPr>
          <a:xfrm rot="15948348" flipH="1">
            <a:off x="191238" y="-1272582"/>
            <a:ext cx="1380551" cy="3112041"/>
          </a:xfrm>
          <a:custGeom>
            <a:avLst/>
            <a:gdLst/>
            <a:ahLst/>
            <a:cxnLst/>
            <a:rect l="l" t="t" r="r" b="b"/>
            <a:pathLst>
              <a:path w="4721275" h="7496669">
                <a:moveTo>
                  <a:pt x="4721275" y="0"/>
                </a:moveTo>
                <a:lnTo>
                  <a:pt x="0" y="0"/>
                </a:lnTo>
                <a:lnTo>
                  <a:pt x="0" y="7496669"/>
                </a:lnTo>
                <a:lnTo>
                  <a:pt x="4721275" y="7496669"/>
                </a:lnTo>
                <a:lnTo>
                  <a:pt x="47212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7119" b="-683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C01E427-5020-03E9-4624-B86609CE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329" y="497875"/>
            <a:ext cx="98552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PHASE 4: </a:t>
            </a:r>
            <a:br>
              <a:rPr lang="en-US" altLang="zh-CN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</a:br>
            <a:r>
              <a:rPr lang="en-US" altLang="zh-CN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MODELING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1263AF-E2DC-5D3C-3FED-063E29AF2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198" y="1825162"/>
            <a:ext cx="10429120" cy="514990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altLang="zh-CN" sz="1800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BUILDING MACHINE LEARNING MODEL </a:t>
            </a:r>
          </a:p>
          <a:p>
            <a:pPr>
              <a:buNone/>
            </a:pPr>
            <a:r>
              <a:rPr lang="en-US" sz="2400" b="1">
                <a:solidFill>
                  <a:srgbClr val="423123"/>
                </a:solidFill>
                <a:latin typeface="Monterchi Sans"/>
                <a:ea typeface="+mn-lt"/>
                <a:cs typeface="+mn-lt"/>
                <a:sym typeface="Monterchi Sans Bold"/>
              </a:rPr>
              <a:t>Goal</a:t>
            </a:r>
            <a:r>
              <a:rPr lang="en-US" sz="2400">
                <a:solidFill>
                  <a:srgbClr val="423123"/>
                </a:solidFill>
                <a:latin typeface="Monterchi Sans"/>
                <a:ea typeface="+mn-lt"/>
                <a:cs typeface="+mn-lt"/>
                <a:sym typeface="Monterchi Sans"/>
              </a:rPr>
              <a:t>: Build and assess a lot of machine learning models and interpret the output of the model. </a:t>
            </a:r>
            <a:endParaRPr lang="en-US" sz="2400">
              <a:latin typeface="Monterchi Sans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en-US" sz="2400" b="1">
                <a:solidFill>
                  <a:srgbClr val="423123"/>
                </a:solidFill>
                <a:latin typeface="Monterchi Sans"/>
                <a:ea typeface="+mn-lt"/>
                <a:cs typeface="+mn-lt"/>
                <a:sym typeface="Monterchi Sans Bold"/>
              </a:rPr>
              <a:t>Key</a:t>
            </a:r>
            <a:r>
              <a:rPr lang="en-US" sz="2400" b="1">
                <a:solidFill>
                  <a:srgbClr val="423123"/>
                </a:solidFill>
                <a:latin typeface="Monterchi Sans"/>
                <a:ea typeface="+mn-lt"/>
                <a:cs typeface="+mn-lt"/>
                <a:sym typeface="Monterchi Sans"/>
              </a:rPr>
              <a:t> </a:t>
            </a:r>
            <a:r>
              <a:rPr lang="en-US" sz="2400" b="1">
                <a:solidFill>
                  <a:srgbClr val="423123"/>
                </a:solidFill>
                <a:latin typeface="Monterchi Sans"/>
                <a:ea typeface="+mn-lt"/>
                <a:cs typeface="+mn-lt"/>
                <a:sym typeface="Monterchi Sans Bold"/>
              </a:rPr>
              <a:t>activities</a:t>
            </a:r>
            <a:r>
              <a:rPr lang="en-US" sz="2400">
                <a:solidFill>
                  <a:srgbClr val="423123"/>
                </a:solidFill>
                <a:latin typeface="Monterchi Sans"/>
                <a:ea typeface="+mn-lt"/>
                <a:cs typeface="+mn-lt"/>
                <a:sym typeface="Monterchi Sans"/>
              </a:rPr>
              <a:t>: select modeling techniques, generate test design, build model and assess model. </a:t>
            </a:r>
            <a:endParaRPr lang="en-US" sz="2400">
              <a:latin typeface="Monterchi Sans"/>
            </a:endParaRPr>
          </a:p>
          <a:p>
            <a:pPr>
              <a:buNone/>
            </a:pPr>
            <a:r>
              <a:rPr lang="en-US" sz="2400" b="1">
                <a:solidFill>
                  <a:srgbClr val="423123"/>
                </a:solidFill>
                <a:latin typeface="Monterchi Sans"/>
                <a:ea typeface="+mn-lt"/>
                <a:cs typeface="+mn-lt"/>
                <a:sym typeface="Monterchi Sans Bold"/>
              </a:rPr>
              <a:t>Typical outputs</a:t>
            </a:r>
            <a:r>
              <a:rPr lang="en-US" sz="2400">
                <a:solidFill>
                  <a:srgbClr val="423123"/>
                </a:solidFill>
                <a:latin typeface="Monterchi Sans"/>
                <a:ea typeface="+mn-lt"/>
                <a:cs typeface="+mn-lt"/>
                <a:sym typeface="Monterchi Sans"/>
              </a:rPr>
              <a:t>: select the model that will give you the optimal results and is meeting the success criteria defined in the business understanding phase. </a:t>
            </a:r>
            <a:endParaRPr lang="en-US" sz="2400">
              <a:latin typeface="Monterchi Sans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en-US" sz="2400" b="1">
                <a:solidFill>
                  <a:srgbClr val="423123"/>
                </a:solidFill>
                <a:latin typeface="Monterchi Sans"/>
                <a:ea typeface="+mn-lt"/>
                <a:cs typeface="+mn-lt"/>
                <a:sym typeface="Monterchi Sans Bold"/>
              </a:rPr>
              <a:t>Quality bar</a:t>
            </a:r>
            <a:r>
              <a:rPr lang="en-US" sz="2400" b="1">
                <a:solidFill>
                  <a:srgbClr val="423123"/>
                </a:solidFill>
                <a:latin typeface="Monterchi Sans"/>
                <a:ea typeface="+mn-lt"/>
                <a:cs typeface="+mn-lt"/>
                <a:sym typeface="Monterchi Sans"/>
              </a:rPr>
              <a:t>:</a:t>
            </a:r>
            <a:r>
              <a:rPr lang="en-US" sz="2400">
                <a:solidFill>
                  <a:srgbClr val="423123"/>
                </a:solidFill>
                <a:latin typeface="Monterchi Sans"/>
                <a:ea typeface="+mn-lt"/>
                <a:cs typeface="+mn-lt"/>
                <a:sym typeface="Monterchi Sans"/>
              </a:rPr>
              <a:t> decisions are explainable; experiments are traceable; gains over baseline are real, not artifacts of leakage or split errors.</a:t>
            </a:r>
            <a:endParaRPr lang="en-US" sz="2400">
              <a:latin typeface="Monterchi Sans"/>
              <a:ea typeface="+mn-lt"/>
              <a:cs typeface="+mn-lt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2A4F3191-0B77-1B37-3467-4CEA2734578C}"/>
              </a:ext>
            </a:extLst>
          </p:cNvPr>
          <p:cNvSpPr/>
          <p:nvPr/>
        </p:nvSpPr>
        <p:spPr>
          <a:xfrm rot="1274199">
            <a:off x="-69469" y="-296536"/>
            <a:ext cx="1180539" cy="900660"/>
          </a:xfrm>
          <a:custGeom>
            <a:avLst/>
            <a:gdLst/>
            <a:ahLst/>
            <a:cxnLst/>
            <a:rect l="l" t="t" r="r" b="b"/>
            <a:pathLst>
              <a:path w="1741893" h="1751720">
                <a:moveTo>
                  <a:pt x="0" y="0"/>
                </a:moveTo>
                <a:lnTo>
                  <a:pt x="1741894" y="0"/>
                </a:lnTo>
                <a:lnTo>
                  <a:pt x="1741894" y="1751720"/>
                </a:lnTo>
                <a:lnTo>
                  <a:pt x="0" y="1751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C9CDFC14-7878-2ED7-B60E-5B4D754A7C14}"/>
              </a:ext>
            </a:extLst>
          </p:cNvPr>
          <p:cNvSpPr/>
          <p:nvPr/>
        </p:nvSpPr>
        <p:spPr>
          <a:xfrm>
            <a:off x="11397114" y="-397777"/>
            <a:ext cx="1087063" cy="1103141"/>
          </a:xfrm>
          <a:custGeom>
            <a:avLst/>
            <a:gdLst/>
            <a:ahLst/>
            <a:cxnLst/>
            <a:rect l="l" t="t" r="r" b="b"/>
            <a:pathLst>
              <a:path w="1804946" h="1804946">
                <a:moveTo>
                  <a:pt x="0" y="0"/>
                </a:moveTo>
                <a:lnTo>
                  <a:pt x="1804946" y="0"/>
                </a:lnTo>
                <a:lnTo>
                  <a:pt x="1804946" y="1804946"/>
                </a:lnTo>
                <a:lnTo>
                  <a:pt x="0" y="1804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DC0F6948-492F-4B89-1A19-3A93F930C2D2}"/>
              </a:ext>
            </a:extLst>
          </p:cNvPr>
          <p:cNvSpPr/>
          <p:nvPr/>
        </p:nvSpPr>
        <p:spPr>
          <a:xfrm>
            <a:off x="0" y="6360125"/>
            <a:ext cx="12484177" cy="909044"/>
          </a:xfrm>
          <a:custGeom>
            <a:avLst/>
            <a:gdLst/>
            <a:ahLst/>
            <a:cxnLst/>
            <a:rect l="l" t="t" r="r" b="b"/>
            <a:pathLst>
              <a:path w="16269551" h="3503441">
                <a:moveTo>
                  <a:pt x="0" y="0"/>
                </a:moveTo>
                <a:lnTo>
                  <a:pt x="16269551" y="0"/>
                </a:lnTo>
                <a:lnTo>
                  <a:pt x="16269551" y="3503441"/>
                </a:lnTo>
                <a:lnTo>
                  <a:pt x="0" y="35034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6541D2F2-82C9-BA71-8DB6-BDA95488EA61}"/>
              </a:ext>
            </a:extLst>
          </p:cNvPr>
          <p:cNvSpPr/>
          <p:nvPr/>
        </p:nvSpPr>
        <p:spPr>
          <a:xfrm rot="19940112">
            <a:off x="7541948" y="6271412"/>
            <a:ext cx="947480" cy="346939"/>
          </a:xfrm>
          <a:custGeom>
            <a:avLst/>
            <a:gdLst/>
            <a:ahLst/>
            <a:cxnLst/>
            <a:rect l="l" t="t" r="r" b="b"/>
            <a:pathLst>
              <a:path w="1626126" h="772318">
                <a:moveTo>
                  <a:pt x="0" y="0"/>
                </a:moveTo>
                <a:lnTo>
                  <a:pt x="1626126" y="0"/>
                </a:lnTo>
                <a:lnTo>
                  <a:pt x="1626126" y="772318"/>
                </a:lnTo>
                <a:lnTo>
                  <a:pt x="0" y="7723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7">
            <a:extLst>
              <a:ext uri="{FF2B5EF4-FFF2-40B4-BE49-F238E27FC236}">
                <a16:creationId xmlns:a16="http://schemas.microsoft.com/office/drawing/2014/main" id="{71535A2B-7EC5-8F7A-38E1-B665CD0DE8B2}"/>
              </a:ext>
            </a:extLst>
          </p:cNvPr>
          <p:cNvSpPr/>
          <p:nvPr/>
        </p:nvSpPr>
        <p:spPr>
          <a:xfrm>
            <a:off x="949626" y="77965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A8D0F5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8">
            <a:extLst>
              <a:ext uri="{FF2B5EF4-FFF2-40B4-BE49-F238E27FC236}">
                <a16:creationId xmlns:a16="http://schemas.microsoft.com/office/drawing/2014/main" id="{AF32CC80-5D37-7BF0-32E4-D8358C484F3C}"/>
              </a:ext>
            </a:extLst>
          </p:cNvPr>
          <p:cNvSpPr/>
          <p:nvPr/>
        </p:nvSpPr>
        <p:spPr>
          <a:xfrm>
            <a:off x="1168701" y="9955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9297" y="41672"/>
                </a:moveTo>
                <a:cubicBezTo>
                  <a:pt x="89297" y="18678"/>
                  <a:pt x="107975" y="0"/>
                  <a:pt x="130969" y="0"/>
                </a:cubicBezTo>
                <a:lnTo>
                  <a:pt x="148828" y="0"/>
                </a:lnTo>
                <a:cubicBezTo>
                  <a:pt x="161999" y="0"/>
                  <a:pt x="172641" y="10641"/>
                  <a:pt x="172641" y="23812"/>
                </a:cubicBezTo>
                <a:lnTo>
                  <a:pt x="172641" y="357188"/>
                </a:lnTo>
                <a:cubicBezTo>
                  <a:pt x="172641" y="370359"/>
                  <a:pt x="161999" y="381000"/>
                  <a:pt x="148828" y="381000"/>
                </a:cubicBezTo>
                <a:lnTo>
                  <a:pt x="125016" y="381000"/>
                </a:lnTo>
                <a:cubicBezTo>
                  <a:pt x="102840" y="381000"/>
                  <a:pt x="84162" y="365820"/>
                  <a:pt x="78879" y="345281"/>
                </a:cubicBezTo>
                <a:cubicBezTo>
                  <a:pt x="78358" y="345281"/>
                  <a:pt x="77912" y="345281"/>
                  <a:pt x="77391" y="345281"/>
                </a:cubicBezTo>
                <a:cubicBezTo>
                  <a:pt x="44500" y="345281"/>
                  <a:pt x="17859" y="318641"/>
                  <a:pt x="17859" y="285750"/>
                </a:cubicBezTo>
                <a:cubicBezTo>
                  <a:pt x="17859" y="272355"/>
                  <a:pt x="22324" y="260003"/>
                  <a:pt x="29766" y="250031"/>
                </a:cubicBezTo>
                <a:cubicBezTo>
                  <a:pt x="15329" y="239167"/>
                  <a:pt x="5953" y="221903"/>
                  <a:pt x="5953" y="202406"/>
                </a:cubicBezTo>
                <a:cubicBezTo>
                  <a:pt x="5953" y="179412"/>
                  <a:pt x="19050" y="159395"/>
                  <a:pt x="38100" y="149498"/>
                </a:cubicBezTo>
                <a:cubicBezTo>
                  <a:pt x="32817" y="140568"/>
                  <a:pt x="29766" y="130150"/>
                  <a:pt x="29766" y="119063"/>
                </a:cubicBezTo>
                <a:cubicBezTo>
                  <a:pt x="29766" y="86171"/>
                  <a:pt x="56406" y="59531"/>
                  <a:pt x="89297" y="59531"/>
                </a:cubicBezTo>
                <a:lnTo>
                  <a:pt x="89297" y="41672"/>
                </a:lnTo>
                <a:close/>
                <a:moveTo>
                  <a:pt x="291703" y="41672"/>
                </a:moveTo>
                <a:lnTo>
                  <a:pt x="291703" y="59531"/>
                </a:lnTo>
                <a:cubicBezTo>
                  <a:pt x="324594" y="59531"/>
                  <a:pt x="351234" y="86171"/>
                  <a:pt x="351234" y="119063"/>
                </a:cubicBezTo>
                <a:cubicBezTo>
                  <a:pt x="351234" y="130225"/>
                  <a:pt x="348183" y="140643"/>
                  <a:pt x="342900" y="149498"/>
                </a:cubicBezTo>
                <a:cubicBezTo>
                  <a:pt x="362024" y="159395"/>
                  <a:pt x="375047" y="179338"/>
                  <a:pt x="375047" y="202406"/>
                </a:cubicBezTo>
                <a:cubicBezTo>
                  <a:pt x="375047" y="221903"/>
                  <a:pt x="365671" y="239167"/>
                  <a:pt x="351234" y="250031"/>
                </a:cubicBezTo>
                <a:cubicBezTo>
                  <a:pt x="358676" y="260003"/>
                  <a:pt x="363141" y="272355"/>
                  <a:pt x="363141" y="285750"/>
                </a:cubicBezTo>
                <a:cubicBezTo>
                  <a:pt x="363141" y="318641"/>
                  <a:pt x="336500" y="345281"/>
                  <a:pt x="303609" y="345281"/>
                </a:cubicBezTo>
                <a:cubicBezTo>
                  <a:pt x="303088" y="345281"/>
                  <a:pt x="302642" y="345281"/>
                  <a:pt x="302121" y="345281"/>
                </a:cubicBezTo>
                <a:cubicBezTo>
                  <a:pt x="296838" y="365820"/>
                  <a:pt x="278160" y="381000"/>
                  <a:pt x="255984" y="381000"/>
                </a:cubicBezTo>
                <a:lnTo>
                  <a:pt x="232172" y="381000"/>
                </a:lnTo>
                <a:cubicBezTo>
                  <a:pt x="219001" y="381000"/>
                  <a:pt x="208359" y="370359"/>
                  <a:pt x="208359" y="357188"/>
                </a:cubicBezTo>
                <a:lnTo>
                  <a:pt x="208359" y="23812"/>
                </a:lnTo>
                <a:cubicBezTo>
                  <a:pt x="208359" y="10641"/>
                  <a:pt x="219001" y="0"/>
                  <a:pt x="232172" y="0"/>
                </a:cubicBezTo>
                <a:lnTo>
                  <a:pt x="250031" y="0"/>
                </a:lnTo>
                <a:cubicBezTo>
                  <a:pt x="273025" y="0"/>
                  <a:pt x="291703" y="18678"/>
                  <a:pt x="291703" y="41672"/>
                </a:cubicBezTo>
                <a:close/>
              </a:path>
            </a:pathLst>
          </a:custGeom>
          <a:solidFill>
            <a:srgbClr val="004080"/>
          </a:solidFill>
          <a:ln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303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C3EFC-615A-0292-820E-F9024D664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">
            <a:extLst>
              <a:ext uri="{FF2B5EF4-FFF2-40B4-BE49-F238E27FC236}">
                <a16:creationId xmlns:a16="http://schemas.microsoft.com/office/drawing/2014/main" id="{10F4346A-C277-2740-A65D-9D65AF137C83}"/>
              </a:ext>
            </a:extLst>
          </p:cNvPr>
          <p:cNvSpPr/>
          <p:nvPr/>
        </p:nvSpPr>
        <p:spPr>
          <a:xfrm flipH="1" flipV="1">
            <a:off x="9397435" y="-956724"/>
            <a:ext cx="3826101" cy="1913448"/>
          </a:xfrm>
          <a:custGeom>
            <a:avLst/>
            <a:gdLst/>
            <a:ahLst/>
            <a:cxnLst/>
            <a:rect l="l" t="t" r="r" b="b"/>
            <a:pathLst>
              <a:path w="7415792" h="5357910">
                <a:moveTo>
                  <a:pt x="7415792" y="5357910"/>
                </a:moveTo>
                <a:lnTo>
                  <a:pt x="0" y="5357910"/>
                </a:lnTo>
                <a:lnTo>
                  <a:pt x="0" y="0"/>
                </a:lnTo>
                <a:lnTo>
                  <a:pt x="7415792" y="0"/>
                </a:lnTo>
                <a:lnTo>
                  <a:pt x="7415792" y="535791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FC6EDF89-9000-075C-88DC-CAA071665BDE}"/>
              </a:ext>
            </a:extLst>
          </p:cNvPr>
          <p:cNvSpPr/>
          <p:nvPr/>
        </p:nvSpPr>
        <p:spPr>
          <a:xfrm rot="15948348" flipH="1">
            <a:off x="191238" y="-1272582"/>
            <a:ext cx="1380551" cy="3112041"/>
          </a:xfrm>
          <a:custGeom>
            <a:avLst/>
            <a:gdLst/>
            <a:ahLst/>
            <a:cxnLst/>
            <a:rect l="l" t="t" r="r" b="b"/>
            <a:pathLst>
              <a:path w="4721275" h="7496669">
                <a:moveTo>
                  <a:pt x="4721275" y="0"/>
                </a:moveTo>
                <a:lnTo>
                  <a:pt x="0" y="0"/>
                </a:lnTo>
                <a:lnTo>
                  <a:pt x="0" y="7496669"/>
                </a:lnTo>
                <a:lnTo>
                  <a:pt x="4721275" y="7496669"/>
                </a:lnTo>
                <a:lnTo>
                  <a:pt x="47212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7119" b="-683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FAE614D-4020-9260-0344-7CD16C4F7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329" y="497875"/>
            <a:ext cx="98552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PHASE 5: </a:t>
            </a:r>
            <a:br>
              <a:rPr lang="en-US" altLang="zh-CN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</a:br>
            <a:r>
              <a:rPr lang="en-US" altLang="zh-CN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EVALUATION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F5A789-02D1-FB46-4FA9-27940423B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198" y="1825162"/>
            <a:ext cx="10429120" cy="378919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altLang="zh-CN" sz="1800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STATISTICS MEET BUSINESS REALITY </a:t>
            </a:r>
          </a:p>
          <a:p>
            <a:pPr marL="0" indent="0">
              <a:lnSpc>
                <a:spcPts val="3600"/>
              </a:lnSpc>
              <a:buNone/>
            </a:pPr>
            <a:r>
              <a:rPr lang="en-US" altLang="zh-CN" sz="2400" b="1">
                <a:solidFill>
                  <a:srgbClr val="423123"/>
                </a:solidFill>
                <a:latin typeface="Monterchi Sans"/>
                <a:ea typeface="Monterchi Sans Bold"/>
                <a:cs typeface="Monterchi Sans Bold"/>
                <a:sym typeface="Monterchi Sans Bold"/>
              </a:rPr>
              <a:t>Goal</a:t>
            </a:r>
            <a:r>
              <a:rPr lang="en-US" altLang="zh-CN" sz="24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: Decide if the solution is acceptable for the business, not just the metric.</a:t>
            </a:r>
            <a:endParaRPr lang="en-US" altLang="zh-CN" sz="24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en-US" altLang="zh-CN" sz="2400" b="1">
                <a:solidFill>
                  <a:srgbClr val="423123"/>
                </a:solidFill>
                <a:latin typeface="Monterchi Sans"/>
                <a:ea typeface="Monterchi Sans Bold"/>
                <a:cs typeface="Monterchi Sans Bold"/>
                <a:sym typeface="Monterchi Sans Bold"/>
              </a:rPr>
              <a:t>Key activities</a:t>
            </a:r>
            <a:r>
              <a:rPr lang="en-US" altLang="zh-CN" sz="24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: evaluate results, review process, and determine next steps.</a:t>
            </a:r>
            <a:endParaRPr lang="en-US" altLang="zh-CN" sz="24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en-US" altLang="zh-CN" sz="2400" b="1">
                <a:solidFill>
                  <a:srgbClr val="423123"/>
                </a:solidFill>
                <a:latin typeface="Monterchi Sans"/>
                <a:ea typeface="Monterchi Sans Bold"/>
                <a:cs typeface="Monterchi Sans Bold"/>
                <a:sym typeface="Monterchi Sans Bold"/>
              </a:rPr>
              <a:t>Typical outputs</a:t>
            </a:r>
            <a:r>
              <a:rPr lang="en-US" altLang="zh-CN" sz="24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: a concise go/no-go memo that ties numbers to business impact, lists residual risks, and proposes mitigations.</a:t>
            </a:r>
            <a:endParaRPr lang="en-US" altLang="zh-CN" sz="24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  <a:p>
            <a:pPr marL="0" lvl="1" indent="0">
              <a:lnSpc>
                <a:spcPts val="3600"/>
              </a:lnSpc>
              <a:spcBef>
                <a:spcPct val="0"/>
              </a:spcBef>
              <a:buNone/>
            </a:pPr>
            <a:r>
              <a:rPr lang="en-US" altLang="zh-CN" b="1">
                <a:solidFill>
                  <a:srgbClr val="423123"/>
                </a:solidFill>
                <a:latin typeface="Monterchi Sans"/>
                <a:ea typeface="Monterchi Sans Bold"/>
                <a:cs typeface="Monterchi Sans Bold"/>
                <a:sym typeface="Monterchi Sans Bold"/>
              </a:rPr>
              <a:t>Quality bar</a:t>
            </a:r>
            <a:r>
              <a:rPr lang="en-US" altLang="zh-CN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: stakeholders understand trade-offs and approve the decision.</a:t>
            </a:r>
            <a:endParaRPr lang="en-US" altLang="zh-CN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12DA89F7-FB0F-BF31-0569-EDC19221B948}"/>
              </a:ext>
            </a:extLst>
          </p:cNvPr>
          <p:cNvSpPr/>
          <p:nvPr/>
        </p:nvSpPr>
        <p:spPr>
          <a:xfrm rot="1274199">
            <a:off x="-69469" y="-296536"/>
            <a:ext cx="1180539" cy="900660"/>
          </a:xfrm>
          <a:custGeom>
            <a:avLst/>
            <a:gdLst/>
            <a:ahLst/>
            <a:cxnLst/>
            <a:rect l="l" t="t" r="r" b="b"/>
            <a:pathLst>
              <a:path w="1741893" h="1751720">
                <a:moveTo>
                  <a:pt x="0" y="0"/>
                </a:moveTo>
                <a:lnTo>
                  <a:pt x="1741894" y="0"/>
                </a:lnTo>
                <a:lnTo>
                  <a:pt x="1741894" y="1751720"/>
                </a:lnTo>
                <a:lnTo>
                  <a:pt x="0" y="1751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8041B269-D2C0-0455-5529-E5C0E3D35D62}"/>
              </a:ext>
            </a:extLst>
          </p:cNvPr>
          <p:cNvSpPr/>
          <p:nvPr/>
        </p:nvSpPr>
        <p:spPr>
          <a:xfrm>
            <a:off x="11397114" y="-397777"/>
            <a:ext cx="1087063" cy="1103141"/>
          </a:xfrm>
          <a:custGeom>
            <a:avLst/>
            <a:gdLst/>
            <a:ahLst/>
            <a:cxnLst/>
            <a:rect l="l" t="t" r="r" b="b"/>
            <a:pathLst>
              <a:path w="1804946" h="1804946">
                <a:moveTo>
                  <a:pt x="0" y="0"/>
                </a:moveTo>
                <a:lnTo>
                  <a:pt x="1804946" y="0"/>
                </a:lnTo>
                <a:lnTo>
                  <a:pt x="1804946" y="1804946"/>
                </a:lnTo>
                <a:lnTo>
                  <a:pt x="0" y="1804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93D6776B-B8FC-C946-A006-B0DDA5E607DF}"/>
              </a:ext>
            </a:extLst>
          </p:cNvPr>
          <p:cNvSpPr/>
          <p:nvPr/>
        </p:nvSpPr>
        <p:spPr>
          <a:xfrm>
            <a:off x="0" y="6360125"/>
            <a:ext cx="12484177" cy="909044"/>
          </a:xfrm>
          <a:custGeom>
            <a:avLst/>
            <a:gdLst/>
            <a:ahLst/>
            <a:cxnLst/>
            <a:rect l="l" t="t" r="r" b="b"/>
            <a:pathLst>
              <a:path w="16269551" h="3503441">
                <a:moveTo>
                  <a:pt x="0" y="0"/>
                </a:moveTo>
                <a:lnTo>
                  <a:pt x="16269551" y="0"/>
                </a:lnTo>
                <a:lnTo>
                  <a:pt x="16269551" y="3503441"/>
                </a:lnTo>
                <a:lnTo>
                  <a:pt x="0" y="35034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23EF85CC-D4D7-46EB-4D90-5133C0147401}"/>
              </a:ext>
            </a:extLst>
          </p:cNvPr>
          <p:cNvSpPr/>
          <p:nvPr/>
        </p:nvSpPr>
        <p:spPr>
          <a:xfrm rot="19940112">
            <a:off x="7541948" y="6271412"/>
            <a:ext cx="947480" cy="346939"/>
          </a:xfrm>
          <a:custGeom>
            <a:avLst/>
            <a:gdLst/>
            <a:ahLst/>
            <a:cxnLst/>
            <a:rect l="l" t="t" r="r" b="b"/>
            <a:pathLst>
              <a:path w="1626126" h="772318">
                <a:moveTo>
                  <a:pt x="0" y="0"/>
                </a:moveTo>
                <a:lnTo>
                  <a:pt x="1626126" y="0"/>
                </a:lnTo>
                <a:lnTo>
                  <a:pt x="1626126" y="772318"/>
                </a:lnTo>
                <a:lnTo>
                  <a:pt x="0" y="7723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1">
            <a:extLst>
              <a:ext uri="{FF2B5EF4-FFF2-40B4-BE49-F238E27FC236}">
                <a16:creationId xmlns:a16="http://schemas.microsoft.com/office/drawing/2014/main" id="{FEBE4B74-4217-0380-DA9F-B452682C9E24}"/>
              </a:ext>
            </a:extLst>
          </p:cNvPr>
          <p:cNvSpPr/>
          <p:nvPr/>
        </p:nvSpPr>
        <p:spPr>
          <a:xfrm>
            <a:off x="949626" y="718297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A8D0F5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Shape 22">
            <a:extLst>
              <a:ext uri="{FF2B5EF4-FFF2-40B4-BE49-F238E27FC236}">
                <a16:creationId xmlns:a16="http://schemas.microsoft.com/office/drawing/2014/main" id="{A80CA976-7A4C-1764-58A1-F0C962F5C373}"/>
              </a:ext>
            </a:extLst>
          </p:cNvPr>
          <p:cNvSpPr/>
          <p:nvPr/>
        </p:nvSpPr>
        <p:spPr>
          <a:xfrm>
            <a:off x="1168701" y="93419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3812" y="23812"/>
                </a:moveTo>
                <a:cubicBezTo>
                  <a:pt x="36984" y="23812"/>
                  <a:pt x="47625" y="34454"/>
                  <a:pt x="47625" y="47625"/>
                </a:cubicBezTo>
                <a:lnTo>
                  <a:pt x="47625" y="297656"/>
                </a:lnTo>
                <a:cubicBezTo>
                  <a:pt x="47625" y="304205"/>
                  <a:pt x="52983" y="309563"/>
                  <a:pt x="59531" y="309563"/>
                </a:cubicBezTo>
                <a:lnTo>
                  <a:pt x="357188" y="309563"/>
                </a:lnTo>
                <a:cubicBezTo>
                  <a:pt x="370359" y="309563"/>
                  <a:pt x="381000" y="320204"/>
                  <a:pt x="381000" y="333375"/>
                </a:cubicBezTo>
                <a:cubicBezTo>
                  <a:pt x="381000" y="346546"/>
                  <a:pt x="370359" y="357188"/>
                  <a:pt x="357188" y="357188"/>
                </a:cubicBezTo>
                <a:lnTo>
                  <a:pt x="59531" y="357188"/>
                </a:lnTo>
                <a:cubicBezTo>
                  <a:pt x="26640" y="357188"/>
                  <a:pt x="0" y="330547"/>
                  <a:pt x="0" y="297656"/>
                </a:cubicBezTo>
                <a:lnTo>
                  <a:pt x="0" y="47625"/>
                </a:lnTo>
                <a:cubicBezTo>
                  <a:pt x="0" y="34454"/>
                  <a:pt x="10641" y="23812"/>
                  <a:pt x="23812" y="23812"/>
                </a:cubicBezTo>
                <a:close/>
                <a:moveTo>
                  <a:pt x="95250" y="71438"/>
                </a:moveTo>
                <a:cubicBezTo>
                  <a:pt x="95250" y="58266"/>
                  <a:pt x="105891" y="47625"/>
                  <a:pt x="119063" y="47625"/>
                </a:cubicBezTo>
                <a:lnTo>
                  <a:pt x="261938" y="47625"/>
                </a:lnTo>
                <a:cubicBezTo>
                  <a:pt x="275109" y="47625"/>
                  <a:pt x="285750" y="58266"/>
                  <a:pt x="285750" y="71438"/>
                </a:cubicBezTo>
                <a:cubicBezTo>
                  <a:pt x="285750" y="84609"/>
                  <a:pt x="275109" y="95250"/>
                  <a:pt x="261938" y="95250"/>
                </a:cubicBezTo>
                <a:lnTo>
                  <a:pt x="119063" y="95250"/>
                </a:lnTo>
                <a:cubicBezTo>
                  <a:pt x="105891" y="95250"/>
                  <a:pt x="95250" y="84609"/>
                  <a:pt x="95250" y="71438"/>
                </a:cubicBezTo>
                <a:close/>
                <a:moveTo>
                  <a:pt x="119063" y="130969"/>
                </a:moveTo>
                <a:lnTo>
                  <a:pt x="214313" y="130969"/>
                </a:lnTo>
                <a:cubicBezTo>
                  <a:pt x="227484" y="130969"/>
                  <a:pt x="238125" y="141610"/>
                  <a:pt x="238125" y="154781"/>
                </a:cubicBezTo>
                <a:cubicBezTo>
                  <a:pt x="238125" y="167953"/>
                  <a:pt x="227484" y="178594"/>
                  <a:pt x="214313" y="178594"/>
                </a:cubicBezTo>
                <a:lnTo>
                  <a:pt x="119063" y="178594"/>
                </a:lnTo>
                <a:cubicBezTo>
                  <a:pt x="105891" y="178594"/>
                  <a:pt x="95250" y="167953"/>
                  <a:pt x="95250" y="154781"/>
                </a:cubicBezTo>
                <a:cubicBezTo>
                  <a:pt x="95250" y="141610"/>
                  <a:pt x="105891" y="130969"/>
                  <a:pt x="119063" y="130969"/>
                </a:cubicBezTo>
                <a:close/>
                <a:moveTo>
                  <a:pt x="119063" y="214313"/>
                </a:moveTo>
                <a:lnTo>
                  <a:pt x="309563" y="214313"/>
                </a:lnTo>
                <a:cubicBezTo>
                  <a:pt x="322734" y="214313"/>
                  <a:pt x="333375" y="224954"/>
                  <a:pt x="333375" y="238125"/>
                </a:cubicBezTo>
                <a:cubicBezTo>
                  <a:pt x="333375" y="251296"/>
                  <a:pt x="322734" y="261938"/>
                  <a:pt x="309563" y="261938"/>
                </a:cubicBezTo>
                <a:lnTo>
                  <a:pt x="119063" y="261938"/>
                </a:lnTo>
                <a:cubicBezTo>
                  <a:pt x="105891" y="261938"/>
                  <a:pt x="95250" y="251296"/>
                  <a:pt x="95250" y="238125"/>
                </a:cubicBezTo>
                <a:cubicBezTo>
                  <a:pt x="95250" y="224954"/>
                  <a:pt x="105891" y="214313"/>
                  <a:pt x="119063" y="214313"/>
                </a:cubicBezTo>
                <a:close/>
              </a:path>
            </a:pathLst>
          </a:custGeom>
          <a:solidFill>
            <a:srgbClr val="004080"/>
          </a:solidFill>
          <a:ln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930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8E219-D628-4CDE-60D2-EEC094AF0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">
            <a:extLst>
              <a:ext uri="{FF2B5EF4-FFF2-40B4-BE49-F238E27FC236}">
                <a16:creationId xmlns:a16="http://schemas.microsoft.com/office/drawing/2014/main" id="{4B4E180C-B02E-9F4E-D117-CC7AFC06E63F}"/>
              </a:ext>
            </a:extLst>
          </p:cNvPr>
          <p:cNvSpPr/>
          <p:nvPr/>
        </p:nvSpPr>
        <p:spPr>
          <a:xfrm flipH="1" flipV="1">
            <a:off x="9397435" y="-956724"/>
            <a:ext cx="3826101" cy="1913448"/>
          </a:xfrm>
          <a:custGeom>
            <a:avLst/>
            <a:gdLst/>
            <a:ahLst/>
            <a:cxnLst/>
            <a:rect l="l" t="t" r="r" b="b"/>
            <a:pathLst>
              <a:path w="7415792" h="5357910">
                <a:moveTo>
                  <a:pt x="7415792" y="5357910"/>
                </a:moveTo>
                <a:lnTo>
                  <a:pt x="0" y="5357910"/>
                </a:lnTo>
                <a:lnTo>
                  <a:pt x="0" y="0"/>
                </a:lnTo>
                <a:lnTo>
                  <a:pt x="7415792" y="0"/>
                </a:lnTo>
                <a:lnTo>
                  <a:pt x="7415792" y="535791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7E968D8A-EEC9-83C9-0DDE-601FA309640C}"/>
              </a:ext>
            </a:extLst>
          </p:cNvPr>
          <p:cNvSpPr/>
          <p:nvPr/>
        </p:nvSpPr>
        <p:spPr>
          <a:xfrm rot="15948348" flipH="1">
            <a:off x="191238" y="-1272582"/>
            <a:ext cx="1380551" cy="3112041"/>
          </a:xfrm>
          <a:custGeom>
            <a:avLst/>
            <a:gdLst/>
            <a:ahLst/>
            <a:cxnLst/>
            <a:rect l="l" t="t" r="r" b="b"/>
            <a:pathLst>
              <a:path w="4721275" h="7496669">
                <a:moveTo>
                  <a:pt x="4721275" y="0"/>
                </a:moveTo>
                <a:lnTo>
                  <a:pt x="0" y="0"/>
                </a:lnTo>
                <a:lnTo>
                  <a:pt x="0" y="7496669"/>
                </a:lnTo>
                <a:lnTo>
                  <a:pt x="4721275" y="7496669"/>
                </a:lnTo>
                <a:lnTo>
                  <a:pt x="47212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7119" b="-683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D891247-A823-866B-271C-6B2119F02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329" y="497875"/>
            <a:ext cx="98552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PHASE 6: </a:t>
            </a:r>
            <a:br>
              <a:rPr lang="en-US" altLang="zh-CN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</a:br>
            <a:r>
              <a:rPr lang="en-US" altLang="zh-CN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DEPLOYMENT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85346A-B9B5-B89E-D3BD-1EC9B2B3B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626" y="1852376"/>
            <a:ext cx="10456334" cy="54628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altLang="zh-CN" sz="1800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INTEGRATION, MONITORING, SAFE ITERATION </a:t>
            </a:r>
          </a:p>
          <a:p>
            <a:pPr marL="0" indent="0">
              <a:lnSpc>
                <a:spcPts val="3600"/>
              </a:lnSpc>
              <a:buNone/>
            </a:pPr>
            <a:r>
              <a:rPr lang="en-US" altLang="zh-CN" sz="2400" b="1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Goal</a:t>
            </a:r>
            <a:r>
              <a:rPr lang="en-US" altLang="zh-CN" sz="24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: Operate the solution where it matters and keep it healthy.</a:t>
            </a:r>
            <a:endParaRPr lang="en-US" altLang="zh-CN" sz="24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en-US" altLang="zh-CN" sz="2400" b="1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Key activities</a:t>
            </a:r>
            <a:r>
              <a:rPr lang="en-US" altLang="zh-CN" sz="24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: plan deployment, plan monitoring and maintenance, produce final report and review project.</a:t>
            </a:r>
            <a:endParaRPr lang="en-US" altLang="zh-CN" sz="24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en-US" altLang="zh-CN" sz="2400" b="1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Typical outputs</a:t>
            </a:r>
            <a:r>
              <a:rPr lang="en-US" altLang="zh-CN" sz="24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: deployment diagram, API/batch spec, monitoring dashboard, alert thresholds, and an iteration playbook.</a:t>
            </a:r>
            <a:endParaRPr lang="en-US" altLang="zh-CN" sz="24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  <a:p>
            <a:pPr marL="0" lvl="1" indent="0">
              <a:lnSpc>
                <a:spcPts val="3600"/>
              </a:lnSpc>
              <a:spcBef>
                <a:spcPct val="0"/>
              </a:spcBef>
              <a:buNone/>
            </a:pPr>
            <a:r>
              <a:rPr lang="en-US" altLang="zh-CN" b="1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Quality bar</a:t>
            </a:r>
            <a:r>
              <a:rPr lang="en-US" altLang="zh-CN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: the system is observable, reversible, and aligned with the original business goal.</a:t>
            </a:r>
            <a:endParaRPr lang="en-US" altLang="zh-CN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D221961-CBA2-7EE4-ED40-37BFD58B7191}"/>
              </a:ext>
            </a:extLst>
          </p:cNvPr>
          <p:cNvSpPr/>
          <p:nvPr/>
        </p:nvSpPr>
        <p:spPr>
          <a:xfrm rot="1274199">
            <a:off x="-69469" y="-296536"/>
            <a:ext cx="1180539" cy="900660"/>
          </a:xfrm>
          <a:custGeom>
            <a:avLst/>
            <a:gdLst/>
            <a:ahLst/>
            <a:cxnLst/>
            <a:rect l="l" t="t" r="r" b="b"/>
            <a:pathLst>
              <a:path w="1741893" h="1751720">
                <a:moveTo>
                  <a:pt x="0" y="0"/>
                </a:moveTo>
                <a:lnTo>
                  <a:pt x="1741894" y="0"/>
                </a:lnTo>
                <a:lnTo>
                  <a:pt x="1741894" y="1751720"/>
                </a:lnTo>
                <a:lnTo>
                  <a:pt x="0" y="1751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3ACF3504-AD1E-54C9-C445-84785477F2F9}"/>
              </a:ext>
            </a:extLst>
          </p:cNvPr>
          <p:cNvSpPr/>
          <p:nvPr/>
        </p:nvSpPr>
        <p:spPr>
          <a:xfrm>
            <a:off x="11397114" y="-397777"/>
            <a:ext cx="1087063" cy="1103141"/>
          </a:xfrm>
          <a:custGeom>
            <a:avLst/>
            <a:gdLst/>
            <a:ahLst/>
            <a:cxnLst/>
            <a:rect l="l" t="t" r="r" b="b"/>
            <a:pathLst>
              <a:path w="1804946" h="1804946">
                <a:moveTo>
                  <a:pt x="0" y="0"/>
                </a:moveTo>
                <a:lnTo>
                  <a:pt x="1804946" y="0"/>
                </a:lnTo>
                <a:lnTo>
                  <a:pt x="1804946" y="1804946"/>
                </a:lnTo>
                <a:lnTo>
                  <a:pt x="0" y="1804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973FC402-3808-F51D-8B42-20EBA445A6DC}"/>
              </a:ext>
            </a:extLst>
          </p:cNvPr>
          <p:cNvSpPr/>
          <p:nvPr/>
        </p:nvSpPr>
        <p:spPr>
          <a:xfrm>
            <a:off x="0" y="6360125"/>
            <a:ext cx="12484177" cy="909044"/>
          </a:xfrm>
          <a:custGeom>
            <a:avLst/>
            <a:gdLst/>
            <a:ahLst/>
            <a:cxnLst/>
            <a:rect l="l" t="t" r="r" b="b"/>
            <a:pathLst>
              <a:path w="16269551" h="3503441">
                <a:moveTo>
                  <a:pt x="0" y="0"/>
                </a:moveTo>
                <a:lnTo>
                  <a:pt x="16269551" y="0"/>
                </a:lnTo>
                <a:lnTo>
                  <a:pt x="16269551" y="3503441"/>
                </a:lnTo>
                <a:lnTo>
                  <a:pt x="0" y="35034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E6DA912-2C06-9778-9267-6F95DBA12E2E}"/>
              </a:ext>
            </a:extLst>
          </p:cNvPr>
          <p:cNvSpPr/>
          <p:nvPr/>
        </p:nvSpPr>
        <p:spPr>
          <a:xfrm rot="19940112">
            <a:off x="7541948" y="6271412"/>
            <a:ext cx="947480" cy="346939"/>
          </a:xfrm>
          <a:custGeom>
            <a:avLst/>
            <a:gdLst/>
            <a:ahLst/>
            <a:cxnLst/>
            <a:rect l="l" t="t" r="r" b="b"/>
            <a:pathLst>
              <a:path w="1626126" h="772318">
                <a:moveTo>
                  <a:pt x="0" y="0"/>
                </a:moveTo>
                <a:lnTo>
                  <a:pt x="1626126" y="0"/>
                </a:lnTo>
                <a:lnTo>
                  <a:pt x="1626126" y="772318"/>
                </a:lnTo>
                <a:lnTo>
                  <a:pt x="0" y="7723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Shape 25">
            <a:extLst>
              <a:ext uri="{FF2B5EF4-FFF2-40B4-BE49-F238E27FC236}">
                <a16:creationId xmlns:a16="http://schemas.microsoft.com/office/drawing/2014/main" id="{3BA149F3-D940-4AB2-147D-426761A5F593}"/>
              </a:ext>
            </a:extLst>
          </p:cNvPr>
          <p:cNvSpPr/>
          <p:nvPr/>
        </p:nvSpPr>
        <p:spPr>
          <a:xfrm>
            <a:off x="932128" y="787352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004080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Shape 26">
            <a:extLst>
              <a:ext uri="{FF2B5EF4-FFF2-40B4-BE49-F238E27FC236}">
                <a16:creationId xmlns:a16="http://schemas.microsoft.com/office/drawing/2014/main" id="{4904C96A-9040-1173-1DE2-30680E375ACA}"/>
              </a:ext>
            </a:extLst>
          </p:cNvPr>
          <p:cNvSpPr/>
          <p:nvPr/>
        </p:nvSpPr>
        <p:spPr>
          <a:xfrm>
            <a:off x="1127391" y="1003252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99157" y="-19571"/>
                </a:moveTo>
                <a:cubicBezTo>
                  <a:pt x="406450" y="-22175"/>
                  <a:pt x="414486" y="-20315"/>
                  <a:pt x="419993" y="-14883"/>
                </a:cubicBezTo>
                <a:cubicBezTo>
                  <a:pt x="425500" y="-9451"/>
                  <a:pt x="427286" y="-1339"/>
                  <a:pt x="424681" y="5953"/>
                </a:cubicBezTo>
                <a:lnTo>
                  <a:pt x="292224" y="375717"/>
                </a:lnTo>
                <a:cubicBezTo>
                  <a:pt x="288503" y="386060"/>
                  <a:pt x="278755" y="392906"/>
                  <a:pt x="267816" y="392906"/>
                </a:cubicBezTo>
                <a:cubicBezTo>
                  <a:pt x="257249" y="392906"/>
                  <a:pt x="247724" y="386507"/>
                  <a:pt x="243780" y="376758"/>
                </a:cubicBezTo>
                <a:lnTo>
                  <a:pt x="196007" y="259184"/>
                </a:lnTo>
                <a:cubicBezTo>
                  <a:pt x="192658" y="250999"/>
                  <a:pt x="194146" y="241622"/>
                  <a:pt x="199876" y="234925"/>
                </a:cubicBezTo>
                <a:lnTo>
                  <a:pt x="270197" y="151284"/>
                </a:lnTo>
                <a:cubicBezTo>
                  <a:pt x="273993" y="146745"/>
                  <a:pt x="273695" y="140122"/>
                  <a:pt x="269528" y="135954"/>
                </a:cubicBezTo>
                <a:cubicBezTo>
                  <a:pt x="265361" y="131787"/>
                  <a:pt x="258663" y="131490"/>
                  <a:pt x="254198" y="135285"/>
                </a:cubicBezTo>
                <a:lnTo>
                  <a:pt x="170557" y="205457"/>
                </a:lnTo>
                <a:cubicBezTo>
                  <a:pt x="163785" y="211113"/>
                  <a:pt x="154484" y="212601"/>
                  <a:pt x="146298" y="209327"/>
                </a:cubicBezTo>
                <a:lnTo>
                  <a:pt x="28352" y="161330"/>
                </a:lnTo>
                <a:cubicBezTo>
                  <a:pt x="18604" y="157386"/>
                  <a:pt x="12204" y="147861"/>
                  <a:pt x="12204" y="137294"/>
                </a:cubicBezTo>
                <a:cubicBezTo>
                  <a:pt x="12204" y="126355"/>
                  <a:pt x="19050" y="116607"/>
                  <a:pt x="29394" y="112886"/>
                </a:cubicBezTo>
                <a:lnTo>
                  <a:pt x="399157" y="-19571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920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D77E4-71F9-43CE-F7B6-4FAB7D626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D687934F-D93F-A3AB-CAA9-18E093F247D9}"/>
              </a:ext>
            </a:extLst>
          </p:cNvPr>
          <p:cNvSpPr/>
          <p:nvPr/>
        </p:nvSpPr>
        <p:spPr>
          <a:xfrm>
            <a:off x="-1038715" y="5782099"/>
            <a:ext cx="4340179" cy="2280401"/>
          </a:xfrm>
          <a:custGeom>
            <a:avLst/>
            <a:gdLst/>
            <a:ahLst/>
            <a:cxnLst/>
            <a:rect l="l" t="t" r="r" b="b"/>
            <a:pathLst>
              <a:path w="9007110" h="6507637">
                <a:moveTo>
                  <a:pt x="0" y="0"/>
                </a:moveTo>
                <a:lnTo>
                  <a:pt x="9007110" y="0"/>
                </a:lnTo>
                <a:lnTo>
                  <a:pt x="9007110" y="6507637"/>
                </a:lnTo>
                <a:lnTo>
                  <a:pt x="0" y="6507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359970FD-8129-2F7F-72D2-316149FF1A17}"/>
              </a:ext>
            </a:extLst>
          </p:cNvPr>
          <p:cNvSpPr/>
          <p:nvPr/>
        </p:nvSpPr>
        <p:spPr>
          <a:xfrm flipH="1" flipV="1">
            <a:off x="-288758" y="-105532"/>
            <a:ext cx="12480758" cy="750425"/>
          </a:xfrm>
          <a:custGeom>
            <a:avLst/>
            <a:gdLst/>
            <a:ahLst/>
            <a:cxnLst/>
            <a:rect l="l" t="t" r="r" b="b"/>
            <a:pathLst>
              <a:path w="16269551" h="3503441">
                <a:moveTo>
                  <a:pt x="16269551" y="3503441"/>
                </a:moveTo>
                <a:lnTo>
                  <a:pt x="0" y="3503441"/>
                </a:lnTo>
                <a:lnTo>
                  <a:pt x="0" y="0"/>
                </a:lnTo>
                <a:lnTo>
                  <a:pt x="16269551" y="0"/>
                </a:lnTo>
                <a:lnTo>
                  <a:pt x="16269551" y="350344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CB06E9D-12BA-948E-0D55-E096C0F7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66" y="620581"/>
            <a:ext cx="10515600" cy="71955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ROLES AND COLLABORATION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A5F11231-D1B3-A117-DA44-D65F82926805}"/>
              </a:ext>
            </a:extLst>
          </p:cNvPr>
          <p:cNvSpPr txBox="1">
            <a:spLocks/>
          </p:cNvSpPr>
          <p:nvPr/>
        </p:nvSpPr>
        <p:spPr>
          <a:xfrm>
            <a:off x="4186807" y="7276873"/>
            <a:ext cx="7506902" cy="3519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359"/>
              </a:lnSpc>
              <a:spcBef>
                <a:spcPct val="0"/>
              </a:spcBef>
              <a:buNone/>
            </a:pPr>
            <a:r>
              <a:rPr lang="en-US" altLang="zh-CN" sz="17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CRISP-DM clarifies responsibilities without heavy process. Typical mapping:</a:t>
            </a:r>
          </a:p>
          <a:p>
            <a:pPr marL="604519" lvl="1" indent="-302260">
              <a:lnSpc>
                <a:spcPts val="3359"/>
              </a:lnSpc>
              <a:buFont typeface="Arial"/>
              <a:buChar char="•"/>
            </a:pPr>
            <a:r>
              <a:rPr lang="en-US" altLang="zh-CN" sz="17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Product/Domain: problem framing, KPIs, constraints, acceptance.</a:t>
            </a:r>
          </a:p>
          <a:p>
            <a:pPr marL="604519" lvl="1" indent="-302260">
              <a:lnSpc>
                <a:spcPts val="3359"/>
              </a:lnSpc>
              <a:buFont typeface="Arial"/>
              <a:buChar char="•"/>
            </a:pPr>
            <a:r>
              <a:rPr lang="en-US" altLang="zh-CN" sz="17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Data: source discovery, access, profiling, quality controls.</a:t>
            </a:r>
          </a:p>
          <a:p>
            <a:pPr marL="604519" lvl="1" indent="-302260">
              <a:lnSpc>
                <a:spcPts val="3359"/>
              </a:lnSpc>
              <a:buFont typeface="Arial"/>
              <a:buChar char="•"/>
            </a:pPr>
            <a:r>
              <a:rPr lang="en-US" altLang="zh-CN" sz="17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 ML/Analytics: feature engineering, modeling, evaluation translation.</a:t>
            </a:r>
          </a:p>
          <a:p>
            <a:pPr marL="604519" lvl="1" indent="-302260">
              <a:lnSpc>
                <a:spcPts val="3359"/>
              </a:lnSpc>
              <a:buFont typeface="Arial"/>
              <a:buChar char="•"/>
            </a:pPr>
            <a:r>
              <a:rPr lang="en-US" altLang="zh-CN" sz="17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 Engineering/DevOps: integration, reliability, monitoring, rollback.</a:t>
            </a:r>
          </a:p>
          <a:p>
            <a:pPr marL="604519" lvl="1" indent="-302260">
              <a:lnSpc>
                <a:spcPts val="3359"/>
              </a:lnSpc>
              <a:buFont typeface="Arial"/>
              <a:buChar char="•"/>
            </a:pPr>
            <a:r>
              <a:rPr lang="en-US" altLang="zh-CN" sz="17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 Everyone: documentation and ethics (privacy, bias, security).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4C943F5-040D-4794-FCB5-D562E71D5745}"/>
              </a:ext>
            </a:extLst>
          </p:cNvPr>
          <p:cNvSpPr/>
          <p:nvPr/>
        </p:nvSpPr>
        <p:spPr>
          <a:xfrm>
            <a:off x="11375131" y="-284360"/>
            <a:ext cx="1257626" cy="1135598"/>
          </a:xfrm>
          <a:custGeom>
            <a:avLst/>
            <a:gdLst/>
            <a:ahLst/>
            <a:cxnLst/>
            <a:rect l="l" t="t" r="r" b="b"/>
            <a:pathLst>
              <a:path w="1988367" h="1988367">
                <a:moveTo>
                  <a:pt x="0" y="0"/>
                </a:moveTo>
                <a:lnTo>
                  <a:pt x="1988367" y="0"/>
                </a:lnTo>
                <a:lnTo>
                  <a:pt x="1988367" y="1988367"/>
                </a:lnTo>
                <a:lnTo>
                  <a:pt x="0" y="19883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163F13D3-00BE-2458-70B6-084EA7C1E19A}"/>
              </a:ext>
            </a:extLst>
          </p:cNvPr>
          <p:cNvSpPr/>
          <p:nvPr/>
        </p:nvSpPr>
        <p:spPr>
          <a:xfrm rot="1274199">
            <a:off x="-69469" y="-296536"/>
            <a:ext cx="1180539" cy="900660"/>
          </a:xfrm>
          <a:custGeom>
            <a:avLst/>
            <a:gdLst/>
            <a:ahLst/>
            <a:cxnLst/>
            <a:rect l="l" t="t" r="r" b="b"/>
            <a:pathLst>
              <a:path w="1741893" h="1751720">
                <a:moveTo>
                  <a:pt x="0" y="0"/>
                </a:moveTo>
                <a:lnTo>
                  <a:pt x="1741894" y="0"/>
                </a:lnTo>
                <a:lnTo>
                  <a:pt x="1741894" y="1751720"/>
                </a:lnTo>
                <a:lnTo>
                  <a:pt x="0" y="17517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62E17320-7601-042B-E792-A11E1532CF32}"/>
              </a:ext>
            </a:extLst>
          </p:cNvPr>
          <p:cNvSpPr/>
          <p:nvPr/>
        </p:nvSpPr>
        <p:spPr>
          <a:xfrm>
            <a:off x="8169896" y="3985467"/>
            <a:ext cx="4022104" cy="2940462"/>
          </a:xfrm>
          <a:custGeom>
            <a:avLst/>
            <a:gdLst/>
            <a:ahLst/>
            <a:cxnLst/>
            <a:rect l="l" t="t" r="r" b="b"/>
            <a:pathLst>
              <a:path w="7526897" h="5433051">
                <a:moveTo>
                  <a:pt x="0" y="0"/>
                </a:moveTo>
                <a:lnTo>
                  <a:pt x="7526897" y="0"/>
                </a:lnTo>
                <a:lnTo>
                  <a:pt x="7526897" y="5433051"/>
                </a:lnTo>
                <a:lnTo>
                  <a:pt x="0" y="54330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8AEA412E-2B81-8E1D-9A00-AD05FA8F4719}"/>
              </a:ext>
            </a:extLst>
          </p:cNvPr>
          <p:cNvSpPr/>
          <p:nvPr/>
        </p:nvSpPr>
        <p:spPr>
          <a:xfrm rot="19912125" flipH="1">
            <a:off x="821214" y="6139441"/>
            <a:ext cx="1002407" cy="362831"/>
          </a:xfrm>
          <a:custGeom>
            <a:avLst/>
            <a:gdLst/>
            <a:ahLst/>
            <a:cxnLst/>
            <a:rect l="l" t="t" r="r" b="b"/>
            <a:pathLst>
              <a:path w="1373890" h="652520">
                <a:moveTo>
                  <a:pt x="1373890" y="0"/>
                </a:moveTo>
                <a:lnTo>
                  <a:pt x="0" y="0"/>
                </a:lnTo>
                <a:lnTo>
                  <a:pt x="0" y="652520"/>
                </a:lnTo>
                <a:lnTo>
                  <a:pt x="1373890" y="652520"/>
                </a:lnTo>
                <a:lnTo>
                  <a:pt x="137389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E43CE555-9A67-74D0-B955-D35C8A91C70C}"/>
              </a:ext>
            </a:extLst>
          </p:cNvPr>
          <p:cNvSpPr/>
          <p:nvPr/>
        </p:nvSpPr>
        <p:spPr>
          <a:xfrm>
            <a:off x="861992" y="2253229"/>
            <a:ext cx="2439472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Analyst</a:t>
            </a:r>
            <a:endParaRPr lang="en-US" sz="190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60EBC03-70E3-3C22-EB54-273D81F04F58}"/>
              </a:ext>
            </a:extLst>
          </p:cNvPr>
          <p:cNvSpPr/>
          <p:nvPr/>
        </p:nvSpPr>
        <p:spPr>
          <a:xfrm>
            <a:off x="861992" y="2675186"/>
            <a:ext cx="4258866" cy="936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Defines project objectives and translates business questions into data mining problems, ensuring relevance and impact.</a:t>
            </a:r>
            <a:endParaRPr lang="en-US" sz="150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19166ABE-AB73-0B0F-5F33-50BCAF076BEF}"/>
              </a:ext>
            </a:extLst>
          </p:cNvPr>
          <p:cNvSpPr/>
          <p:nvPr/>
        </p:nvSpPr>
        <p:spPr>
          <a:xfrm>
            <a:off x="794885" y="3984400"/>
            <a:ext cx="2439472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Engineer</a:t>
            </a:r>
            <a:endParaRPr lang="en-US" sz="190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609ACFA0-FD61-9969-283F-AF8753FF500D}"/>
              </a:ext>
            </a:extLst>
          </p:cNvPr>
          <p:cNvSpPr/>
          <p:nvPr/>
        </p:nvSpPr>
        <p:spPr>
          <a:xfrm>
            <a:off x="794885" y="4406357"/>
            <a:ext cx="4258866" cy="936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Manages data acquisition, cleaning, and transformation, building robust data pipelines for analysis and modeling.</a:t>
            </a:r>
            <a:endParaRPr lang="en-US" sz="150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87C33B4-E0FA-E8A5-DADA-7F4BDA92ABF2}"/>
              </a:ext>
            </a:extLst>
          </p:cNvPr>
          <p:cNvSpPr/>
          <p:nvPr/>
        </p:nvSpPr>
        <p:spPr>
          <a:xfrm>
            <a:off x="5500786" y="2136334"/>
            <a:ext cx="2439472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Scientist</a:t>
            </a:r>
            <a:endParaRPr lang="en-US" sz="190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59E823C4-7DD6-5F8A-98ED-D37333E44B12}"/>
              </a:ext>
            </a:extLst>
          </p:cNvPr>
          <p:cNvSpPr/>
          <p:nvPr/>
        </p:nvSpPr>
        <p:spPr>
          <a:xfrm>
            <a:off x="5500786" y="2558291"/>
            <a:ext cx="4258866" cy="936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Develops, tests, and refines predictive models, applying advanced analytical techniques to uncover insights.</a:t>
            </a:r>
            <a:endParaRPr lang="en-US" sz="150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5F2C1EA1-FCF7-7501-0F28-EC8439F3956E}"/>
              </a:ext>
            </a:extLst>
          </p:cNvPr>
          <p:cNvSpPr/>
          <p:nvPr/>
        </p:nvSpPr>
        <p:spPr>
          <a:xfrm>
            <a:off x="5476106" y="3957509"/>
            <a:ext cx="2439472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Manager</a:t>
            </a:r>
            <a:endParaRPr lang="en-US" sz="190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9F6DDF03-6A25-5B7E-FF68-BE84232AD370}"/>
              </a:ext>
            </a:extLst>
          </p:cNvPr>
          <p:cNvSpPr/>
          <p:nvPr/>
        </p:nvSpPr>
        <p:spPr>
          <a:xfrm>
            <a:off x="5476106" y="4379466"/>
            <a:ext cx="4258866" cy="936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Oversees the project lifecycle, coordinates team efforts, manages stakeholders, and tracks progress against goals.</a:t>
            </a:r>
            <a:endParaRPr lang="en-US" sz="1500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7B973E38-2BE9-02E2-DF75-B69FC6EDA7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6900" y="2086454"/>
            <a:ext cx="487799" cy="487799"/>
          </a:xfrm>
          <a:prstGeom prst="rect">
            <a:avLst/>
          </a:prstGeom>
        </p:spPr>
      </p:pic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C15213BF-4F29-1CDF-E877-B000890BAC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2267" y="3847762"/>
            <a:ext cx="487799" cy="487799"/>
          </a:xfrm>
          <a:prstGeom prst="rect">
            <a:avLst/>
          </a:prstGeom>
        </p:spPr>
      </p:pic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DCDF62E4-1D3A-55B5-E5F9-A3D110F0C6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76958" y="2003136"/>
            <a:ext cx="487799" cy="487799"/>
          </a:xfrm>
          <a:prstGeom prst="rect">
            <a:avLst/>
          </a:prstGeom>
        </p:spPr>
      </p:pic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54C97904-AE70-A235-1AFB-9B98993F31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36652" y="3869763"/>
            <a:ext cx="487799" cy="487799"/>
          </a:xfrm>
          <a:prstGeom prst="rect">
            <a:avLst/>
          </a:prstGeom>
        </p:spPr>
      </p:pic>
      <p:pic>
        <p:nvPicPr>
          <p:cNvPr id="22" name="Image 4" descr="preencoded.png">
            <a:extLst>
              <a:ext uri="{FF2B5EF4-FFF2-40B4-BE49-F238E27FC236}">
                <a16:creationId xmlns:a16="http://schemas.microsoft.com/office/drawing/2014/main" id="{B5826E63-6040-0833-83D2-C8FBE2CEAB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76895" y="5585022"/>
            <a:ext cx="487799" cy="487799"/>
          </a:xfrm>
          <a:prstGeom prst="rect">
            <a:avLst/>
          </a:prstGeom>
        </p:spPr>
      </p:pic>
      <p:sp>
        <p:nvSpPr>
          <p:cNvPr id="23" name="Text 10">
            <a:extLst>
              <a:ext uri="{FF2B5EF4-FFF2-40B4-BE49-F238E27FC236}">
                <a16:creationId xmlns:a16="http://schemas.microsoft.com/office/drawing/2014/main" id="{6BB17D46-66C0-DB7B-C5A1-E74784BAB98B}"/>
              </a:ext>
            </a:extLst>
          </p:cNvPr>
          <p:cNvSpPr/>
          <p:nvPr/>
        </p:nvSpPr>
        <p:spPr>
          <a:xfrm>
            <a:off x="2995017" y="5639640"/>
            <a:ext cx="368326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Deployment Specialist</a:t>
            </a:r>
            <a:endParaRPr lang="en-US" sz="1900"/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E756F32F-1ED2-426B-84BC-2DD660011BE6}"/>
              </a:ext>
            </a:extLst>
          </p:cNvPr>
          <p:cNvSpPr/>
          <p:nvPr/>
        </p:nvSpPr>
        <p:spPr>
          <a:xfrm>
            <a:off x="2995017" y="6061597"/>
            <a:ext cx="5567317" cy="936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Integrates the final model into operational systems, ensuring seamless implementation and continuous monitoring.</a:t>
            </a:r>
            <a:endParaRPr lang="en-US" sz="1500"/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F20548DA-A3C0-998F-A2A3-E7203EF2017E}"/>
              </a:ext>
            </a:extLst>
          </p:cNvPr>
          <p:cNvSpPr/>
          <p:nvPr/>
        </p:nvSpPr>
        <p:spPr>
          <a:xfrm>
            <a:off x="411315" y="1359519"/>
            <a:ext cx="13264277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Successful projects thrive on interdisciplinary teamwork, bringing together diverse expertise to navigate each phase effectively.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340346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3">
            <a:extLst>
              <a:ext uri="{FF2B5EF4-FFF2-40B4-BE49-F238E27FC236}">
                <a16:creationId xmlns:a16="http://schemas.microsoft.com/office/drawing/2014/main" id="{0735855F-7CF0-5348-D58D-2E8F241C8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8"/>
          <a:stretch>
            <a:fillRect/>
          </a:stretch>
        </p:blipFill>
        <p:spPr>
          <a:xfrm>
            <a:off x="1203194" y="4071307"/>
            <a:ext cx="5956705" cy="2629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1">
            <a:extLst>
              <a:ext uri="{FF2B5EF4-FFF2-40B4-BE49-F238E27FC236}">
                <a16:creationId xmlns:a16="http://schemas.microsoft.com/office/drawing/2014/main" id="{88B0F4E9-5365-27D3-17B7-E5BD9EAA5B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1" t="19691" r="149"/>
          <a:stretch>
            <a:fillRect/>
          </a:stretch>
        </p:blipFill>
        <p:spPr>
          <a:xfrm>
            <a:off x="262749" y="2064447"/>
            <a:ext cx="5555673" cy="3103418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2D716C80-8126-C00D-540A-7E019173BD59}"/>
              </a:ext>
            </a:extLst>
          </p:cNvPr>
          <p:cNvSpPr/>
          <p:nvPr/>
        </p:nvSpPr>
        <p:spPr>
          <a:xfrm>
            <a:off x="417331" y="494671"/>
            <a:ext cx="11363193" cy="1832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2400">
                <a:solidFill>
                  <a:srgbClr val="5C4E3D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Bearing Temperature Anomaly Detection in the Three Gorges Hydropower Unit</a:t>
            </a:r>
            <a:endParaRPr lang="en-US" sz="2400">
              <a:latin typeface="Libre Baskerville"/>
            </a:endParaRPr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74BB9B06-7D9D-2770-0B9D-8E4CD9473C6E}"/>
              </a:ext>
            </a:extLst>
          </p:cNvPr>
          <p:cNvSpPr/>
          <p:nvPr/>
        </p:nvSpPr>
        <p:spPr>
          <a:xfrm>
            <a:off x="5973004" y="2376572"/>
            <a:ext cx="5652939" cy="1763703"/>
          </a:xfrm>
          <a:prstGeom prst="roundRect">
            <a:avLst>
              <a:gd name="adj" fmla="val 350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64D3E4F6-3A2F-62BD-A74A-27E807F80BEB}"/>
              </a:ext>
            </a:extLst>
          </p:cNvPr>
          <p:cNvSpPr/>
          <p:nvPr/>
        </p:nvSpPr>
        <p:spPr>
          <a:xfrm>
            <a:off x="6096000" y="2512493"/>
            <a:ext cx="1590827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Understanding</a:t>
            </a:r>
            <a:endParaRPr lang="en-US" sz="1600" b="1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55CD721B-07A7-9C72-9DAE-9A5E31B56F49}"/>
              </a:ext>
            </a:extLst>
          </p:cNvPr>
          <p:cNvSpPr/>
          <p:nvPr/>
        </p:nvSpPr>
        <p:spPr>
          <a:xfrm>
            <a:off x="6096000" y="2741244"/>
            <a:ext cx="5738703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Prevent unplanned outages caused by bearing overheating 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zh-CN" altLang="en-US" sz="14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                  </a:t>
            </a:r>
            <a:r>
              <a:rPr lang="en-US" sz="14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while reducing false alarms and missed detections.</a:t>
            </a:r>
            <a:endParaRPr lang="en-US" sz="1400"/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B98EC4B6-92DF-0EE9-F648-D79755DB69F3}"/>
              </a:ext>
            </a:extLst>
          </p:cNvPr>
          <p:cNvSpPr/>
          <p:nvPr/>
        </p:nvSpPr>
        <p:spPr>
          <a:xfrm>
            <a:off x="6041822" y="3305343"/>
            <a:ext cx="5738703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 monitoring accuracy</a:t>
            </a:r>
            <a:endParaRPr lang="en-US" sz="1400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76725216-F330-0091-DC55-CD43D7BC93A0}"/>
              </a:ext>
            </a:extLst>
          </p:cNvPr>
          <p:cNvSpPr/>
          <p:nvPr/>
        </p:nvSpPr>
        <p:spPr>
          <a:xfrm>
            <a:off x="8756591" y="3311476"/>
            <a:ext cx="5738703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 failure prediction timing</a:t>
            </a:r>
            <a:endParaRPr lang="en-US" sz="1100"/>
          </a:p>
        </p:txBody>
      </p:sp>
      <p:sp>
        <p:nvSpPr>
          <p:cNvPr id="21" name="Text 7">
            <a:extLst>
              <a:ext uri="{FF2B5EF4-FFF2-40B4-BE49-F238E27FC236}">
                <a16:creationId xmlns:a16="http://schemas.microsoft.com/office/drawing/2014/main" id="{373AE8BB-E399-334D-BAF7-8E23DCF241E4}"/>
              </a:ext>
            </a:extLst>
          </p:cNvPr>
          <p:cNvSpPr/>
          <p:nvPr/>
        </p:nvSpPr>
        <p:spPr>
          <a:xfrm>
            <a:off x="6041822" y="3647212"/>
            <a:ext cx="5738703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Minimize operational disruption</a:t>
            </a:r>
            <a:endParaRPr lang="en-US" sz="1400"/>
          </a:p>
        </p:txBody>
      </p:sp>
      <p:sp>
        <p:nvSpPr>
          <p:cNvPr id="22" name="Shape 8">
            <a:extLst>
              <a:ext uri="{FF2B5EF4-FFF2-40B4-BE49-F238E27FC236}">
                <a16:creationId xmlns:a16="http://schemas.microsoft.com/office/drawing/2014/main" id="{DF0194EC-A6C2-10D9-A3B2-9C8F1CAD3562}"/>
              </a:ext>
            </a:extLst>
          </p:cNvPr>
          <p:cNvSpPr/>
          <p:nvPr/>
        </p:nvSpPr>
        <p:spPr>
          <a:xfrm>
            <a:off x="5973004" y="4668117"/>
            <a:ext cx="5652939" cy="1695212"/>
          </a:xfrm>
          <a:prstGeom prst="roundRect">
            <a:avLst>
              <a:gd name="adj" fmla="val 350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FDF30B9A-9A0C-8EC8-8A21-75905E0434BE}"/>
              </a:ext>
            </a:extLst>
          </p:cNvPr>
          <p:cNvSpPr/>
          <p:nvPr/>
        </p:nvSpPr>
        <p:spPr>
          <a:xfrm>
            <a:off x="6096000" y="4831412"/>
            <a:ext cx="1853283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Performance Indicators</a:t>
            </a:r>
            <a:endParaRPr lang="en-US" sz="1600" b="1"/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40440493-7C6A-A912-823C-FFE34448E065}"/>
              </a:ext>
            </a:extLst>
          </p:cNvPr>
          <p:cNvSpPr/>
          <p:nvPr/>
        </p:nvSpPr>
        <p:spPr>
          <a:xfrm>
            <a:off x="6041822" y="5123412"/>
            <a:ext cx="5738703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Measurable targets for system effectiveness 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zh-CN" altLang="en-US" sz="14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                                            </a:t>
            </a:r>
            <a:r>
              <a:rPr lang="en-US" sz="14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and operational excellence.</a:t>
            </a:r>
            <a:endParaRPr lang="en-US" sz="1400"/>
          </a:p>
        </p:txBody>
      </p:sp>
      <p:sp>
        <p:nvSpPr>
          <p:cNvPr id="25" name="Text 11">
            <a:extLst>
              <a:ext uri="{FF2B5EF4-FFF2-40B4-BE49-F238E27FC236}">
                <a16:creationId xmlns:a16="http://schemas.microsoft.com/office/drawing/2014/main" id="{1841399E-7DCA-766F-99D6-C1F7A391572D}"/>
              </a:ext>
            </a:extLst>
          </p:cNvPr>
          <p:cNvSpPr/>
          <p:nvPr/>
        </p:nvSpPr>
        <p:spPr>
          <a:xfrm>
            <a:off x="6041822" y="5647042"/>
            <a:ext cx="5738703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Lower false alarm rate</a:t>
            </a:r>
            <a:endParaRPr lang="en-US" sz="1400"/>
          </a:p>
        </p:txBody>
      </p:sp>
      <p:sp>
        <p:nvSpPr>
          <p:cNvPr id="26" name="Text 12">
            <a:extLst>
              <a:ext uri="{FF2B5EF4-FFF2-40B4-BE49-F238E27FC236}">
                <a16:creationId xmlns:a16="http://schemas.microsoft.com/office/drawing/2014/main" id="{02652D1D-BD41-38BD-1CAC-9968FD41FBEF}"/>
              </a:ext>
            </a:extLst>
          </p:cNvPr>
          <p:cNvSpPr/>
          <p:nvPr/>
        </p:nvSpPr>
        <p:spPr>
          <a:xfrm>
            <a:off x="8572987" y="5647979"/>
            <a:ext cx="5738703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Higher early warning accuracy</a:t>
            </a:r>
            <a:endParaRPr lang="en-US" sz="1400"/>
          </a:p>
        </p:txBody>
      </p:sp>
      <p:sp>
        <p:nvSpPr>
          <p:cNvPr id="27" name="Text 13">
            <a:extLst>
              <a:ext uri="{FF2B5EF4-FFF2-40B4-BE49-F238E27FC236}">
                <a16:creationId xmlns:a16="http://schemas.microsoft.com/office/drawing/2014/main" id="{CEA2A350-3FBF-8844-FD24-3456951608FA}"/>
              </a:ext>
            </a:extLst>
          </p:cNvPr>
          <p:cNvSpPr/>
          <p:nvPr/>
        </p:nvSpPr>
        <p:spPr>
          <a:xfrm>
            <a:off x="6041822" y="5987449"/>
            <a:ext cx="5738703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Increased average lead time before failure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42687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12">
            <a:extLst>
              <a:ext uri="{FF2B5EF4-FFF2-40B4-BE49-F238E27FC236}">
                <a16:creationId xmlns:a16="http://schemas.microsoft.com/office/drawing/2014/main" id="{A7726FE0-379D-93C5-A4AF-839F4A4982A5}"/>
              </a:ext>
            </a:extLst>
          </p:cNvPr>
          <p:cNvSpPr/>
          <p:nvPr/>
        </p:nvSpPr>
        <p:spPr>
          <a:xfrm rot="20271200">
            <a:off x="-375998" y="-327357"/>
            <a:ext cx="965853" cy="877721"/>
          </a:xfrm>
          <a:custGeom>
            <a:avLst/>
            <a:gdLst/>
            <a:ahLst/>
            <a:cxnLst/>
            <a:rect l="l" t="t" r="r" b="b"/>
            <a:pathLst>
              <a:path w="1578337" h="1587241">
                <a:moveTo>
                  <a:pt x="0" y="0"/>
                </a:moveTo>
                <a:lnTo>
                  <a:pt x="1578337" y="0"/>
                </a:lnTo>
                <a:lnTo>
                  <a:pt x="1578337" y="1587241"/>
                </a:lnTo>
                <a:lnTo>
                  <a:pt x="0" y="15872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942926E8-DB71-40ED-E51F-FF189C102A7B}"/>
              </a:ext>
            </a:extLst>
          </p:cNvPr>
          <p:cNvSpPr/>
          <p:nvPr/>
        </p:nvSpPr>
        <p:spPr>
          <a:xfrm flipH="1" flipV="1">
            <a:off x="3784600" y="-143812"/>
            <a:ext cx="8407399" cy="812679"/>
          </a:xfrm>
          <a:custGeom>
            <a:avLst/>
            <a:gdLst/>
            <a:ahLst/>
            <a:cxnLst/>
            <a:rect l="l" t="t" r="r" b="b"/>
            <a:pathLst>
              <a:path w="16269551" h="3503441">
                <a:moveTo>
                  <a:pt x="16269551" y="3503441"/>
                </a:moveTo>
                <a:lnTo>
                  <a:pt x="0" y="3503441"/>
                </a:lnTo>
                <a:lnTo>
                  <a:pt x="0" y="0"/>
                </a:lnTo>
                <a:lnTo>
                  <a:pt x="16269551" y="0"/>
                </a:lnTo>
                <a:lnTo>
                  <a:pt x="16269551" y="350344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275DD626-3559-79E4-293E-62642C9BA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50" y="925733"/>
            <a:ext cx="204907" cy="256223"/>
          </a:xfrm>
          <a:prstGeom prst="rect">
            <a:avLst/>
          </a:prstGeom>
        </p:spPr>
      </p:pic>
      <p:sp>
        <p:nvSpPr>
          <p:cNvPr id="6" name="Shape 1">
            <a:extLst>
              <a:ext uri="{FF2B5EF4-FFF2-40B4-BE49-F238E27FC236}">
                <a16:creationId xmlns:a16="http://schemas.microsoft.com/office/drawing/2014/main" id="{95E59391-9A63-8BE1-4F21-2C012F32C060}"/>
              </a:ext>
            </a:extLst>
          </p:cNvPr>
          <p:cNvSpPr/>
          <p:nvPr/>
        </p:nvSpPr>
        <p:spPr>
          <a:xfrm>
            <a:off x="278150" y="1251250"/>
            <a:ext cx="4261842" cy="2286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CE28C2BB-1ED8-AD66-1D38-B76A726035F6}"/>
              </a:ext>
            </a:extLst>
          </p:cNvPr>
          <p:cNvSpPr/>
          <p:nvPr/>
        </p:nvSpPr>
        <p:spPr>
          <a:xfrm>
            <a:off x="278150" y="1399364"/>
            <a:ext cx="2627947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Understanding</a:t>
            </a:r>
            <a:endParaRPr lang="en-US" sz="200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D3078C9A-B53A-8F9A-CB18-5FB5959C5D19}"/>
              </a:ext>
            </a:extLst>
          </p:cNvPr>
          <p:cNvSpPr/>
          <p:nvPr/>
        </p:nvSpPr>
        <p:spPr>
          <a:xfrm>
            <a:off x="278150" y="1842633"/>
            <a:ext cx="3854459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Bearing temperature time series data with single variable monitoring. Identifies daily/seasonal patterns and temperature spikes during turbine start/stop cycles.</a:t>
            </a:r>
            <a:endParaRPr lang="en-US" sz="1600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D6350C21-02FE-4C61-CE28-DB619E8A8F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512" y="925733"/>
            <a:ext cx="204907" cy="256223"/>
          </a:xfrm>
          <a:prstGeom prst="rect">
            <a:avLst/>
          </a:prstGeom>
        </p:spPr>
      </p:pic>
      <p:sp>
        <p:nvSpPr>
          <p:cNvPr id="10" name="Shape 4">
            <a:extLst>
              <a:ext uri="{FF2B5EF4-FFF2-40B4-BE49-F238E27FC236}">
                <a16:creationId xmlns:a16="http://schemas.microsoft.com/office/drawing/2014/main" id="{47A2145F-A465-C1CC-A03C-4B5ED869E5E4}"/>
              </a:ext>
            </a:extLst>
          </p:cNvPr>
          <p:cNvSpPr/>
          <p:nvPr/>
        </p:nvSpPr>
        <p:spPr>
          <a:xfrm>
            <a:off x="4210512" y="1251250"/>
            <a:ext cx="4261842" cy="2286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AB42345F-3A83-2789-297D-323FC8B05046}"/>
              </a:ext>
            </a:extLst>
          </p:cNvPr>
          <p:cNvSpPr/>
          <p:nvPr/>
        </p:nvSpPr>
        <p:spPr>
          <a:xfrm>
            <a:off x="4210512" y="1399364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</a:t>
            </a:r>
            <a:endParaRPr lang="en-US" sz="200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B1E4A195-83D1-B861-85F3-2CADD6757080}"/>
              </a:ext>
            </a:extLst>
          </p:cNvPr>
          <p:cNvSpPr/>
          <p:nvPr/>
        </p:nvSpPr>
        <p:spPr>
          <a:xfrm>
            <a:off x="4316365" y="1842633"/>
            <a:ext cx="4173467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 missing values through interpolation or exclusion. Apply smoothing techniques using moving average or median filters. Tag operating conditions by load levels.</a:t>
            </a:r>
            <a:endParaRPr lang="en-US" sz="1600"/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14AB985E-9509-E9C1-BF1F-30C1FF8330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2120" y="925733"/>
            <a:ext cx="204907" cy="256223"/>
          </a:xfrm>
          <a:prstGeom prst="rect">
            <a:avLst/>
          </a:prstGeom>
        </p:spPr>
      </p:pic>
      <p:sp>
        <p:nvSpPr>
          <p:cNvPr id="14" name="Shape 7">
            <a:extLst>
              <a:ext uri="{FF2B5EF4-FFF2-40B4-BE49-F238E27FC236}">
                <a16:creationId xmlns:a16="http://schemas.microsoft.com/office/drawing/2014/main" id="{A1A0988E-3B88-9DBC-0689-64A8EE8AFB22}"/>
              </a:ext>
            </a:extLst>
          </p:cNvPr>
          <p:cNvSpPr/>
          <p:nvPr/>
        </p:nvSpPr>
        <p:spPr>
          <a:xfrm>
            <a:off x="8488995" y="1251250"/>
            <a:ext cx="4261842" cy="2286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3C0D9B81-0F11-2943-9ABA-A77455CB416E}"/>
              </a:ext>
            </a:extLst>
          </p:cNvPr>
          <p:cNvSpPr/>
          <p:nvPr/>
        </p:nvSpPr>
        <p:spPr>
          <a:xfrm>
            <a:off x="8488995" y="1399364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Modeling</a:t>
            </a:r>
            <a:endParaRPr lang="en-US" sz="200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BCF88033-99CD-EAD3-0DD3-96F59D1A500A}"/>
              </a:ext>
            </a:extLst>
          </p:cNvPr>
          <p:cNvSpPr/>
          <p:nvPr/>
        </p:nvSpPr>
        <p:spPr>
          <a:xfrm>
            <a:off x="8582261" y="1820840"/>
            <a:ext cx="339096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 threshold = rolling quantile (Q95) + safety margin Δ. Alarm triggers when temperature exceeds threshold for N consecutive data points.</a:t>
            </a:r>
            <a:endParaRPr lang="en-US" sz="1600"/>
          </a:p>
        </p:txBody>
      </p:sp>
      <p:sp>
        <p:nvSpPr>
          <p:cNvPr id="17" name="Shape 10">
            <a:extLst>
              <a:ext uri="{FF2B5EF4-FFF2-40B4-BE49-F238E27FC236}">
                <a16:creationId xmlns:a16="http://schemas.microsoft.com/office/drawing/2014/main" id="{0DEA35EC-DC96-DD06-AF86-E15CDBA0178F}"/>
              </a:ext>
            </a:extLst>
          </p:cNvPr>
          <p:cNvSpPr/>
          <p:nvPr/>
        </p:nvSpPr>
        <p:spPr>
          <a:xfrm>
            <a:off x="361275" y="3483628"/>
            <a:ext cx="6495217" cy="1882854"/>
          </a:xfrm>
          <a:prstGeom prst="roundRect">
            <a:avLst>
              <a:gd name="adj" fmla="val 4573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290A91DE-B1D9-0111-54A9-D6DB7C68670A}"/>
              </a:ext>
            </a:extLst>
          </p:cNvPr>
          <p:cNvSpPr/>
          <p:nvPr/>
        </p:nvSpPr>
        <p:spPr>
          <a:xfrm>
            <a:off x="589041" y="3711394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Evaluation Metrics</a:t>
            </a:r>
            <a:endParaRPr lang="en-US" sz="200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3FD8F824-2A7B-884A-30FD-1E5FAB499513}"/>
              </a:ext>
            </a:extLst>
          </p:cNvPr>
          <p:cNvSpPr/>
          <p:nvPr/>
        </p:nvSpPr>
        <p:spPr>
          <a:xfrm>
            <a:off x="589041" y="4154664"/>
            <a:ext cx="6039683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Compare against historical operator alarm logs using precision, recall, F1 score, and early warning lead time.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Baseline comparison with fixed 85°C threshold.</a:t>
            </a:r>
            <a:endParaRPr lang="en-US" sz="1600"/>
          </a:p>
        </p:txBody>
      </p:sp>
      <p:sp>
        <p:nvSpPr>
          <p:cNvPr id="20" name="Shape 13">
            <a:extLst>
              <a:ext uri="{FF2B5EF4-FFF2-40B4-BE49-F238E27FC236}">
                <a16:creationId xmlns:a16="http://schemas.microsoft.com/office/drawing/2014/main" id="{F2B78656-2199-8444-D9D9-A8AF54FB6E1C}"/>
              </a:ext>
            </a:extLst>
          </p:cNvPr>
          <p:cNvSpPr/>
          <p:nvPr/>
        </p:nvSpPr>
        <p:spPr>
          <a:xfrm>
            <a:off x="5529416" y="4517209"/>
            <a:ext cx="6267569" cy="1882854"/>
          </a:xfrm>
          <a:prstGeom prst="roundRect">
            <a:avLst>
              <a:gd name="adj" fmla="val 4573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4">
            <a:extLst>
              <a:ext uri="{FF2B5EF4-FFF2-40B4-BE49-F238E27FC236}">
                <a16:creationId xmlns:a16="http://schemas.microsoft.com/office/drawing/2014/main" id="{15658BC4-71CD-5DD0-402C-77D411A50F63}"/>
              </a:ext>
            </a:extLst>
          </p:cNvPr>
          <p:cNvSpPr/>
          <p:nvPr/>
        </p:nvSpPr>
        <p:spPr>
          <a:xfrm>
            <a:off x="5757183" y="4744975"/>
            <a:ext cx="280999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Deployment Strategy</a:t>
            </a:r>
            <a:endParaRPr lang="en-US" sz="2000"/>
          </a:p>
        </p:txBody>
      </p:sp>
      <p:sp>
        <p:nvSpPr>
          <p:cNvPr id="22" name="Text 15">
            <a:extLst>
              <a:ext uri="{FF2B5EF4-FFF2-40B4-BE49-F238E27FC236}">
                <a16:creationId xmlns:a16="http://schemas.microsoft.com/office/drawing/2014/main" id="{7568715E-D04A-896C-FF89-2835CA9F60F2}"/>
              </a:ext>
            </a:extLst>
          </p:cNvPr>
          <p:cNvSpPr/>
          <p:nvPr/>
        </p:nvSpPr>
        <p:spPr>
          <a:xfrm>
            <a:off x="5757183" y="5188245"/>
            <a:ext cx="6039803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dashboard displays temperature with threshold bands. Configurable parameters include window size, quantile levels, safety margins, and persistence requirements.</a:t>
            </a:r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9333E4-42E0-70AC-B1AC-42CE6179B142}"/>
              </a:ext>
            </a:extLst>
          </p:cNvPr>
          <p:cNvSpPr txBox="1"/>
          <p:nvPr/>
        </p:nvSpPr>
        <p:spPr>
          <a:xfrm>
            <a:off x="13330989" y="79167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3E04D045-0D18-ABC6-23F6-17A64527C077}"/>
              </a:ext>
            </a:extLst>
          </p:cNvPr>
          <p:cNvSpPr/>
          <p:nvPr/>
        </p:nvSpPr>
        <p:spPr>
          <a:xfrm>
            <a:off x="2409071" y="223667"/>
            <a:ext cx="10094238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20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CRISP-DM Workflow Implementation</a:t>
            </a:r>
            <a:endParaRPr lang="en-US" sz="3200"/>
          </a:p>
        </p:txBody>
      </p:sp>
      <p:sp>
        <p:nvSpPr>
          <p:cNvPr id="26" name="Freeform 2">
            <a:extLst>
              <a:ext uri="{FF2B5EF4-FFF2-40B4-BE49-F238E27FC236}">
                <a16:creationId xmlns:a16="http://schemas.microsoft.com/office/drawing/2014/main" id="{28CBCAD8-9B83-A218-A022-87AC7ED620A1}"/>
              </a:ext>
            </a:extLst>
          </p:cNvPr>
          <p:cNvSpPr/>
          <p:nvPr/>
        </p:nvSpPr>
        <p:spPr>
          <a:xfrm>
            <a:off x="-1038715" y="5782099"/>
            <a:ext cx="4340179" cy="2280401"/>
          </a:xfrm>
          <a:custGeom>
            <a:avLst/>
            <a:gdLst/>
            <a:ahLst/>
            <a:cxnLst/>
            <a:rect l="l" t="t" r="r" b="b"/>
            <a:pathLst>
              <a:path w="9007110" h="6507637">
                <a:moveTo>
                  <a:pt x="0" y="0"/>
                </a:moveTo>
                <a:lnTo>
                  <a:pt x="9007110" y="0"/>
                </a:lnTo>
                <a:lnTo>
                  <a:pt x="9007110" y="6507637"/>
                </a:lnTo>
                <a:lnTo>
                  <a:pt x="0" y="65076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BF0C6092-1DF7-60E7-15E1-872C94D7B328}"/>
              </a:ext>
            </a:extLst>
          </p:cNvPr>
          <p:cNvSpPr/>
          <p:nvPr/>
        </p:nvSpPr>
        <p:spPr>
          <a:xfrm rot="19912125" flipH="1">
            <a:off x="821214" y="6139441"/>
            <a:ext cx="1002407" cy="362831"/>
          </a:xfrm>
          <a:custGeom>
            <a:avLst/>
            <a:gdLst/>
            <a:ahLst/>
            <a:cxnLst/>
            <a:rect l="l" t="t" r="r" b="b"/>
            <a:pathLst>
              <a:path w="1373890" h="652520">
                <a:moveTo>
                  <a:pt x="1373890" y="0"/>
                </a:moveTo>
                <a:lnTo>
                  <a:pt x="0" y="0"/>
                </a:lnTo>
                <a:lnTo>
                  <a:pt x="0" y="652520"/>
                </a:lnTo>
                <a:lnTo>
                  <a:pt x="1373890" y="652520"/>
                </a:lnTo>
                <a:lnTo>
                  <a:pt x="137389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997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>
            <a:extLst>
              <a:ext uri="{FF2B5EF4-FFF2-40B4-BE49-F238E27FC236}">
                <a16:creationId xmlns:a16="http://schemas.microsoft.com/office/drawing/2014/main" id="{82341AC4-7BDA-3851-C9DA-DB58B015F9A7}"/>
              </a:ext>
            </a:extLst>
          </p:cNvPr>
          <p:cNvSpPr/>
          <p:nvPr/>
        </p:nvSpPr>
        <p:spPr>
          <a:xfrm flipH="1" flipV="1">
            <a:off x="3784600" y="-143812"/>
            <a:ext cx="8407399" cy="812679"/>
          </a:xfrm>
          <a:custGeom>
            <a:avLst/>
            <a:gdLst/>
            <a:ahLst/>
            <a:cxnLst/>
            <a:rect l="l" t="t" r="r" b="b"/>
            <a:pathLst>
              <a:path w="16269551" h="3503441">
                <a:moveTo>
                  <a:pt x="16269551" y="3503441"/>
                </a:moveTo>
                <a:lnTo>
                  <a:pt x="0" y="3503441"/>
                </a:lnTo>
                <a:lnTo>
                  <a:pt x="0" y="0"/>
                </a:lnTo>
                <a:lnTo>
                  <a:pt x="16269551" y="0"/>
                </a:lnTo>
                <a:lnTo>
                  <a:pt x="16269551" y="350344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16">
            <a:extLst>
              <a:ext uri="{FF2B5EF4-FFF2-40B4-BE49-F238E27FC236}">
                <a16:creationId xmlns:a16="http://schemas.microsoft.com/office/drawing/2014/main" id="{B4C5D710-0C77-7BB7-E21A-A4491AB7C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78" y="721399"/>
            <a:ext cx="3626132" cy="2255626"/>
          </a:xfrm>
          <a:prstGeom prst="rect">
            <a:avLst/>
          </a:prstGeom>
        </p:spPr>
      </p:pic>
      <p:pic>
        <p:nvPicPr>
          <p:cNvPr id="5" name="图片 17">
            <a:extLst>
              <a:ext uri="{FF2B5EF4-FFF2-40B4-BE49-F238E27FC236}">
                <a16:creationId xmlns:a16="http://schemas.microsoft.com/office/drawing/2014/main" id="{69111F73-D077-98EC-C10B-700B05741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3567" y="990693"/>
            <a:ext cx="6132472" cy="2575444"/>
          </a:xfrm>
          <a:prstGeom prst="rect">
            <a:avLst/>
          </a:prstGeom>
        </p:spPr>
      </p:pic>
      <p:pic>
        <p:nvPicPr>
          <p:cNvPr id="6" name="图片 18">
            <a:extLst>
              <a:ext uri="{FF2B5EF4-FFF2-40B4-BE49-F238E27FC236}">
                <a16:creationId xmlns:a16="http://schemas.microsoft.com/office/drawing/2014/main" id="{89C3F3C6-67D5-1E96-C554-499DC66240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450" y="4312421"/>
            <a:ext cx="4945377" cy="2364170"/>
          </a:xfrm>
          <a:prstGeom prst="rect">
            <a:avLst/>
          </a:prstGeom>
        </p:spPr>
      </p:pic>
      <p:sp>
        <p:nvSpPr>
          <p:cNvPr id="7" name="箭头: 右 19">
            <a:extLst>
              <a:ext uri="{FF2B5EF4-FFF2-40B4-BE49-F238E27FC236}">
                <a16:creationId xmlns:a16="http://schemas.microsoft.com/office/drawing/2014/main" id="{3EED9134-F715-BD6F-66E1-FCD83726B493}"/>
              </a:ext>
            </a:extLst>
          </p:cNvPr>
          <p:cNvSpPr/>
          <p:nvPr/>
        </p:nvSpPr>
        <p:spPr>
          <a:xfrm>
            <a:off x="4206213" y="1805234"/>
            <a:ext cx="1110854" cy="384048"/>
          </a:xfrm>
          <a:prstGeom prst="rightArrow">
            <a:avLst/>
          </a:prstGeom>
          <a:solidFill>
            <a:schemeClr val="accent6">
              <a:alpha val="39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8" name="矩形 20">
            <a:extLst>
              <a:ext uri="{FF2B5EF4-FFF2-40B4-BE49-F238E27FC236}">
                <a16:creationId xmlns:a16="http://schemas.microsoft.com/office/drawing/2014/main" id="{01457280-5AD5-BF6F-BF26-B6A3145D1244}"/>
              </a:ext>
            </a:extLst>
          </p:cNvPr>
          <p:cNvSpPr/>
          <p:nvPr/>
        </p:nvSpPr>
        <p:spPr>
          <a:xfrm>
            <a:off x="1966509" y="2969453"/>
            <a:ext cx="6011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Step1</a:t>
            </a:r>
            <a:endParaRPr lang="zh-CN" altLang="en-US" sz="1400" b="0" cap="none" spc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矩形 21">
            <a:extLst>
              <a:ext uri="{FF2B5EF4-FFF2-40B4-BE49-F238E27FC236}">
                <a16:creationId xmlns:a16="http://schemas.microsoft.com/office/drawing/2014/main" id="{4BBDB872-D120-64D1-BB97-3592771CD7EB}"/>
              </a:ext>
            </a:extLst>
          </p:cNvPr>
          <p:cNvSpPr/>
          <p:nvPr/>
        </p:nvSpPr>
        <p:spPr>
          <a:xfrm>
            <a:off x="4391216" y="3722385"/>
            <a:ext cx="64120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0" cap="none" spc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3</a:t>
            </a:r>
            <a:endParaRPr lang="zh-CN" altLang="en-US" sz="1400" b="0" cap="none" spc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矩形 22">
            <a:extLst>
              <a:ext uri="{FF2B5EF4-FFF2-40B4-BE49-F238E27FC236}">
                <a16:creationId xmlns:a16="http://schemas.microsoft.com/office/drawing/2014/main" id="{1299BF32-AE1D-D231-17BF-057DAE60B659}"/>
              </a:ext>
            </a:extLst>
          </p:cNvPr>
          <p:cNvSpPr/>
          <p:nvPr/>
        </p:nvSpPr>
        <p:spPr>
          <a:xfrm>
            <a:off x="4288034" y="1532011"/>
            <a:ext cx="654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Step2</a:t>
            </a:r>
            <a:r>
              <a:rPr lang="en-US" altLang="zh-CN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1" name="图片 23">
            <a:extLst>
              <a:ext uri="{FF2B5EF4-FFF2-40B4-BE49-F238E27FC236}">
                <a16:creationId xmlns:a16="http://schemas.microsoft.com/office/drawing/2014/main" id="{A36BE205-D0C2-33ED-C800-EEBE503C61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3242" y="4253809"/>
            <a:ext cx="2973716" cy="2364170"/>
          </a:xfrm>
          <a:prstGeom prst="rect">
            <a:avLst/>
          </a:prstGeom>
        </p:spPr>
      </p:pic>
      <p:sp>
        <p:nvSpPr>
          <p:cNvPr id="12" name="矩形 24">
            <a:extLst>
              <a:ext uri="{FF2B5EF4-FFF2-40B4-BE49-F238E27FC236}">
                <a16:creationId xmlns:a16="http://schemas.microsoft.com/office/drawing/2014/main" id="{AC333D80-F960-9F80-FB15-FAFB228D7109}"/>
              </a:ext>
            </a:extLst>
          </p:cNvPr>
          <p:cNvSpPr/>
          <p:nvPr/>
        </p:nvSpPr>
        <p:spPr>
          <a:xfrm>
            <a:off x="469332" y="330415"/>
            <a:ext cx="11253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1"/>
              <a:t>Establish a fault diagnosis reasoning model for hydropower units to carry out online fault diagnosis of the units and their auxiliary equipment.</a:t>
            </a:r>
            <a:endParaRPr lang="en-CA" sz="1600"/>
          </a:p>
        </p:txBody>
      </p:sp>
      <p:sp>
        <p:nvSpPr>
          <p:cNvPr id="14" name="箭头: 下 26">
            <a:extLst>
              <a:ext uri="{FF2B5EF4-FFF2-40B4-BE49-F238E27FC236}">
                <a16:creationId xmlns:a16="http://schemas.microsoft.com/office/drawing/2014/main" id="{7E50705E-B8BB-0F19-D5FE-E80B18F12DB9}"/>
              </a:ext>
            </a:extLst>
          </p:cNvPr>
          <p:cNvSpPr/>
          <p:nvPr/>
        </p:nvSpPr>
        <p:spPr>
          <a:xfrm>
            <a:off x="5680832" y="3383637"/>
            <a:ext cx="320040" cy="9685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27">
            <a:extLst>
              <a:ext uri="{FF2B5EF4-FFF2-40B4-BE49-F238E27FC236}">
                <a16:creationId xmlns:a16="http://schemas.microsoft.com/office/drawing/2014/main" id="{B823801A-2246-E2D5-6CC9-B6DB9679BFF9}"/>
              </a:ext>
            </a:extLst>
          </p:cNvPr>
          <p:cNvSpPr/>
          <p:nvPr/>
        </p:nvSpPr>
        <p:spPr>
          <a:xfrm>
            <a:off x="8321012" y="5167812"/>
            <a:ext cx="1178587" cy="384048"/>
          </a:xfrm>
          <a:prstGeom prst="rightArrow">
            <a:avLst/>
          </a:prstGeom>
          <a:solidFill>
            <a:schemeClr val="accent6">
              <a:alpha val="47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sz="1400">
                <a:solidFill>
                  <a:srgbClr val="FF0000"/>
                </a:solidFill>
              </a:rPr>
              <a:t>Trace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6" name="矩形 28">
            <a:extLst>
              <a:ext uri="{FF2B5EF4-FFF2-40B4-BE49-F238E27FC236}">
                <a16:creationId xmlns:a16="http://schemas.microsoft.com/office/drawing/2014/main" id="{C6A5F9F0-AE2F-B8BC-9B54-EFE7F6880B80}"/>
              </a:ext>
            </a:extLst>
          </p:cNvPr>
          <p:cNvSpPr/>
          <p:nvPr/>
        </p:nvSpPr>
        <p:spPr>
          <a:xfrm>
            <a:off x="8382904" y="4946191"/>
            <a:ext cx="681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4 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23" name="Text 16">
            <a:extLst>
              <a:ext uri="{FF2B5EF4-FFF2-40B4-BE49-F238E27FC236}">
                <a16:creationId xmlns:a16="http://schemas.microsoft.com/office/drawing/2014/main" id="{2A925520-7C88-344F-7E4D-DB701C856B14}"/>
              </a:ext>
            </a:extLst>
          </p:cNvPr>
          <p:cNvSpPr/>
          <p:nvPr/>
        </p:nvSpPr>
        <p:spPr>
          <a:xfrm>
            <a:off x="524378" y="3539906"/>
            <a:ext cx="2124084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deployment creates a feedback loop: </a:t>
            </a:r>
            <a:r>
              <a:rPr lang="en-US" sz="160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Alarm → Evaluate</a:t>
            </a:r>
            <a:r>
              <a:rPr lang="zh-CN" altLang="en-US" sz="160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60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→ Model Improvement</a:t>
            </a: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ensuring continuous system enhancement and operational reliability.</a:t>
            </a:r>
            <a:endParaRPr lang="en-US" sz="1600"/>
          </a:p>
        </p:txBody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A62E696F-5CF2-8D04-F6E8-AF0ED0210922}"/>
              </a:ext>
            </a:extLst>
          </p:cNvPr>
          <p:cNvSpPr/>
          <p:nvPr/>
        </p:nvSpPr>
        <p:spPr>
          <a:xfrm>
            <a:off x="-1645712" y="6165372"/>
            <a:ext cx="4340179" cy="2280401"/>
          </a:xfrm>
          <a:custGeom>
            <a:avLst/>
            <a:gdLst/>
            <a:ahLst/>
            <a:cxnLst/>
            <a:rect l="l" t="t" r="r" b="b"/>
            <a:pathLst>
              <a:path w="9007110" h="6507637">
                <a:moveTo>
                  <a:pt x="0" y="0"/>
                </a:moveTo>
                <a:lnTo>
                  <a:pt x="9007110" y="0"/>
                </a:lnTo>
                <a:lnTo>
                  <a:pt x="9007110" y="6507637"/>
                </a:lnTo>
                <a:lnTo>
                  <a:pt x="0" y="65076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CE17211B-EB29-6909-FC7E-2DF56B1636F1}"/>
              </a:ext>
            </a:extLst>
          </p:cNvPr>
          <p:cNvSpPr/>
          <p:nvPr/>
        </p:nvSpPr>
        <p:spPr>
          <a:xfrm rot="19912125" flipH="1">
            <a:off x="1984545" y="6284161"/>
            <a:ext cx="1002407" cy="362831"/>
          </a:xfrm>
          <a:custGeom>
            <a:avLst/>
            <a:gdLst/>
            <a:ahLst/>
            <a:cxnLst/>
            <a:rect l="l" t="t" r="r" b="b"/>
            <a:pathLst>
              <a:path w="1373890" h="652520">
                <a:moveTo>
                  <a:pt x="1373890" y="0"/>
                </a:moveTo>
                <a:lnTo>
                  <a:pt x="0" y="0"/>
                </a:lnTo>
                <a:lnTo>
                  <a:pt x="0" y="652520"/>
                </a:lnTo>
                <a:lnTo>
                  <a:pt x="1373890" y="652520"/>
                </a:lnTo>
                <a:lnTo>
                  <a:pt x="137389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82B1AB24-1036-AE6E-CA1B-ECAF0E00D05A}"/>
              </a:ext>
            </a:extLst>
          </p:cNvPr>
          <p:cNvSpPr/>
          <p:nvPr/>
        </p:nvSpPr>
        <p:spPr>
          <a:xfrm rot="20271200">
            <a:off x="-375998" y="-327357"/>
            <a:ext cx="965853" cy="877721"/>
          </a:xfrm>
          <a:custGeom>
            <a:avLst/>
            <a:gdLst/>
            <a:ahLst/>
            <a:cxnLst/>
            <a:rect l="l" t="t" r="r" b="b"/>
            <a:pathLst>
              <a:path w="1578337" h="1587241">
                <a:moveTo>
                  <a:pt x="0" y="0"/>
                </a:moveTo>
                <a:lnTo>
                  <a:pt x="1578337" y="0"/>
                </a:lnTo>
                <a:lnTo>
                  <a:pt x="1578337" y="1587241"/>
                </a:lnTo>
                <a:lnTo>
                  <a:pt x="0" y="158724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357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201B6-D38B-867A-9B45-A00CADC31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F98CAAFB-87AC-1072-05F1-2B4E337133F4}"/>
              </a:ext>
            </a:extLst>
          </p:cNvPr>
          <p:cNvSpPr/>
          <p:nvPr/>
        </p:nvSpPr>
        <p:spPr>
          <a:xfrm>
            <a:off x="-1038715" y="5782099"/>
            <a:ext cx="4340179" cy="2280401"/>
          </a:xfrm>
          <a:custGeom>
            <a:avLst/>
            <a:gdLst/>
            <a:ahLst/>
            <a:cxnLst/>
            <a:rect l="l" t="t" r="r" b="b"/>
            <a:pathLst>
              <a:path w="9007110" h="6507637">
                <a:moveTo>
                  <a:pt x="0" y="0"/>
                </a:moveTo>
                <a:lnTo>
                  <a:pt x="9007110" y="0"/>
                </a:lnTo>
                <a:lnTo>
                  <a:pt x="9007110" y="6507637"/>
                </a:lnTo>
                <a:lnTo>
                  <a:pt x="0" y="6507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96D734B-1B8B-637D-559D-3D40A1A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885" y="518843"/>
            <a:ext cx="10515600" cy="1325563"/>
          </a:xfrm>
        </p:spPr>
        <p:txBody>
          <a:bodyPr>
            <a:normAutofit/>
          </a:bodyPr>
          <a:lstStyle/>
          <a:p>
            <a:pPr lvl="0">
              <a:lnSpc>
                <a:spcPts val="8160"/>
              </a:lnSpc>
            </a:pPr>
            <a:r>
              <a:rPr lang="en-US" altLang="zh-CN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VALUE, RISKS, AND BUILT-IN CONTROLS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B1F6BC8A-50E3-2499-892E-273344CFC899}"/>
              </a:ext>
            </a:extLst>
          </p:cNvPr>
          <p:cNvSpPr txBox="1">
            <a:spLocks/>
          </p:cNvSpPr>
          <p:nvPr/>
        </p:nvSpPr>
        <p:spPr>
          <a:xfrm>
            <a:off x="794885" y="1844405"/>
            <a:ext cx="10914515" cy="408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1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EMBEDDING SYSTMATIC CHECKS IN </a:t>
            </a:r>
            <a:r>
              <a:rPr lang="en-US" altLang="zh-CN" sz="1800" u="sng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EVALUATION</a:t>
            </a:r>
            <a:r>
              <a:rPr lang="en-US" altLang="zh-CN" sz="18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 AND </a:t>
            </a:r>
            <a:r>
              <a:rPr lang="en-US" altLang="zh-CN" sz="1800" u="sng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DEPLOYMENT</a:t>
            </a:r>
            <a:r>
              <a:rPr lang="en-US" altLang="zh-CN" sz="18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 PHASES MAKES QUALITY CONTINUOUS, NOT AN AFTERTHOUGHT.</a:t>
            </a:r>
          </a:p>
          <a:p>
            <a:pPr marL="0" indent="0">
              <a:lnSpc>
                <a:spcPts val="4079"/>
              </a:lnSpc>
              <a:spcBef>
                <a:spcPct val="0"/>
              </a:spcBef>
              <a:buNone/>
            </a:pPr>
            <a:r>
              <a:rPr lang="en-US" altLang="zh-CN" sz="1700" b="1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Value</a:t>
            </a: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: Fewer surprises, faster learning loops, repeatable outputs that simplify onboarding and audit.</a:t>
            </a:r>
          </a:p>
          <a:p>
            <a:pPr marL="0" indent="0">
              <a:lnSpc>
                <a:spcPts val="3359"/>
              </a:lnSpc>
              <a:buNone/>
            </a:pPr>
            <a:r>
              <a:rPr lang="en-US" altLang="zh-CN" sz="1700" b="1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Risks &amp; Controls:</a:t>
            </a:r>
          </a:p>
          <a:p>
            <a:pPr marL="604519" lvl="1" indent="-302260">
              <a:lnSpc>
                <a:spcPts val="3359"/>
              </a:lnSpc>
              <a:buFont typeface="Arial"/>
              <a:buChar char="•"/>
            </a:pP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Bias/Fairness: evaluate by segments; run bias checks; document mitigations.</a:t>
            </a:r>
          </a:p>
          <a:p>
            <a:pPr marL="604519" lvl="1" indent="-302260">
              <a:lnSpc>
                <a:spcPts val="3359"/>
              </a:lnSpc>
              <a:buFont typeface="Arial"/>
              <a:buChar char="•"/>
            </a:pP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Privacy/Security: minimize PII; enforce role-based access; log data lineage.</a:t>
            </a:r>
          </a:p>
          <a:p>
            <a:pPr marL="604519" lvl="1" indent="-302260">
              <a:lnSpc>
                <a:spcPts val="3359"/>
              </a:lnSpc>
              <a:buFont typeface="Arial"/>
              <a:buChar char="•"/>
            </a:pP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Leakage/Overfitting: time-aware splits; feature lineage reviews; holdouts/back tests.</a:t>
            </a:r>
          </a:p>
          <a:p>
            <a:pPr marL="0" indent="0">
              <a:lnSpc>
                <a:spcPts val="4079"/>
              </a:lnSpc>
              <a:spcBef>
                <a:spcPct val="0"/>
              </a:spcBef>
              <a:buNone/>
            </a:pPr>
            <a:endParaRPr lang="en-US" altLang="zh-CN" sz="1800">
              <a:solidFill>
                <a:srgbClr val="423123"/>
              </a:solidFill>
              <a:latin typeface="Monterchi Sans"/>
              <a:ea typeface="Monterchi Sans"/>
              <a:cs typeface="Monterchi Sans"/>
              <a:sym typeface="Monterchi Sans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75D26F3-2DC2-8371-78E2-BEC3770C5684}"/>
              </a:ext>
            </a:extLst>
          </p:cNvPr>
          <p:cNvSpPr/>
          <p:nvPr/>
        </p:nvSpPr>
        <p:spPr>
          <a:xfrm rot="19912125" flipH="1">
            <a:off x="821214" y="6139441"/>
            <a:ext cx="1002407" cy="362831"/>
          </a:xfrm>
          <a:custGeom>
            <a:avLst/>
            <a:gdLst/>
            <a:ahLst/>
            <a:cxnLst/>
            <a:rect l="l" t="t" r="r" b="b"/>
            <a:pathLst>
              <a:path w="1373890" h="652520">
                <a:moveTo>
                  <a:pt x="1373890" y="0"/>
                </a:moveTo>
                <a:lnTo>
                  <a:pt x="0" y="0"/>
                </a:lnTo>
                <a:lnTo>
                  <a:pt x="0" y="652520"/>
                </a:lnTo>
                <a:lnTo>
                  <a:pt x="1373890" y="652520"/>
                </a:lnTo>
                <a:lnTo>
                  <a:pt x="137389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9757E74B-275B-A8A4-7EDF-5FD76D64B461}"/>
              </a:ext>
            </a:extLst>
          </p:cNvPr>
          <p:cNvSpPr/>
          <p:nvPr/>
        </p:nvSpPr>
        <p:spPr>
          <a:xfrm flipH="1" flipV="1">
            <a:off x="3784600" y="-143812"/>
            <a:ext cx="8407399" cy="812679"/>
          </a:xfrm>
          <a:custGeom>
            <a:avLst/>
            <a:gdLst/>
            <a:ahLst/>
            <a:cxnLst/>
            <a:rect l="l" t="t" r="r" b="b"/>
            <a:pathLst>
              <a:path w="16269551" h="3503441">
                <a:moveTo>
                  <a:pt x="16269551" y="3503441"/>
                </a:moveTo>
                <a:lnTo>
                  <a:pt x="0" y="3503441"/>
                </a:lnTo>
                <a:lnTo>
                  <a:pt x="0" y="0"/>
                </a:lnTo>
                <a:lnTo>
                  <a:pt x="16269551" y="0"/>
                </a:lnTo>
                <a:lnTo>
                  <a:pt x="16269551" y="350344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E34A2B9F-6BEB-0616-14E6-D3AAE47FAD36}"/>
              </a:ext>
            </a:extLst>
          </p:cNvPr>
          <p:cNvSpPr/>
          <p:nvPr/>
        </p:nvSpPr>
        <p:spPr>
          <a:xfrm rot="20271200">
            <a:off x="-375998" y="-327357"/>
            <a:ext cx="965853" cy="877721"/>
          </a:xfrm>
          <a:custGeom>
            <a:avLst/>
            <a:gdLst/>
            <a:ahLst/>
            <a:cxnLst/>
            <a:rect l="l" t="t" r="r" b="b"/>
            <a:pathLst>
              <a:path w="1578337" h="1587241">
                <a:moveTo>
                  <a:pt x="0" y="0"/>
                </a:moveTo>
                <a:lnTo>
                  <a:pt x="1578337" y="0"/>
                </a:lnTo>
                <a:lnTo>
                  <a:pt x="1578337" y="1587241"/>
                </a:lnTo>
                <a:lnTo>
                  <a:pt x="0" y="15872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296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0BDE6-17AB-F748-840B-74E94166F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44E9A42F-2944-8C08-D133-9CB97E8282CC}"/>
              </a:ext>
            </a:extLst>
          </p:cNvPr>
          <p:cNvSpPr/>
          <p:nvPr/>
        </p:nvSpPr>
        <p:spPr>
          <a:xfrm rot="15948348" flipH="1">
            <a:off x="130454" y="-739446"/>
            <a:ext cx="1328862" cy="2516579"/>
          </a:xfrm>
          <a:custGeom>
            <a:avLst/>
            <a:gdLst/>
            <a:ahLst/>
            <a:cxnLst/>
            <a:rect l="l" t="t" r="r" b="b"/>
            <a:pathLst>
              <a:path w="4721275" h="7496669">
                <a:moveTo>
                  <a:pt x="4721275" y="0"/>
                </a:moveTo>
                <a:lnTo>
                  <a:pt x="0" y="0"/>
                </a:lnTo>
                <a:lnTo>
                  <a:pt x="0" y="7496669"/>
                </a:lnTo>
                <a:lnTo>
                  <a:pt x="4721275" y="7496669"/>
                </a:lnTo>
                <a:lnTo>
                  <a:pt x="47212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67119" b="-683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773796-B27B-6379-61FA-EA3AD2B2E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885" y="518843"/>
            <a:ext cx="10515600" cy="1325563"/>
          </a:xfrm>
        </p:spPr>
        <p:txBody>
          <a:bodyPr>
            <a:normAutofit/>
          </a:bodyPr>
          <a:lstStyle/>
          <a:p>
            <a:pPr lvl="0" algn="ctr">
              <a:lnSpc>
                <a:spcPts val="8160"/>
              </a:lnSpc>
            </a:pPr>
            <a:r>
              <a:rPr lang="en-US" altLang="zh-CN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REUSABLE CHECKLIST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653C5F29-369E-11C1-D4FF-871070762134}"/>
              </a:ext>
            </a:extLst>
          </p:cNvPr>
          <p:cNvSpPr txBox="1">
            <a:spLocks/>
          </p:cNvSpPr>
          <p:nvPr/>
        </p:nvSpPr>
        <p:spPr>
          <a:xfrm>
            <a:off x="794885" y="1844405"/>
            <a:ext cx="10914515" cy="408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51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HOW TO USE CRISP-DM IN THIS COURSE</a:t>
            </a:r>
          </a:p>
          <a:p>
            <a:pPr marL="647700" lvl="1" indent="-323850">
              <a:lnSpc>
                <a:spcPts val="3600"/>
              </a:lnSpc>
              <a:buFont typeface="Wingdings" pitchFamily="2" charset="2"/>
              <a:buChar char="q"/>
            </a:pPr>
            <a:r>
              <a:rPr lang="en-US" altLang="zh-CN" sz="17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BU: </a:t>
            </a:r>
            <a:r>
              <a:rPr lang="zh-CN" altLang="en-US" sz="17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     </a:t>
            </a:r>
            <a:r>
              <a:rPr lang="en-CA" altLang="zh-CN" sz="17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	</a:t>
            </a:r>
            <a:r>
              <a:rPr lang="en-US" altLang="zh-CN" sz="17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one-page problem statement with KPIs, constraints, and success thresholds.</a:t>
            </a:r>
          </a:p>
          <a:p>
            <a:pPr marL="647700" lvl="1" indent="-323850">
              <a:lnSpc>
                <a:spcPts val="3600"/>
              </a:lnSpc>
              <a:buFont typeface="Wingdings" pitchFamily="2" charset="2"/>
              <a:buChar char="q"/>
            </a:pPr>
            <a:r>
              <a:rPr lang="en-US" altLang="zh-CN" sz="17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DU: 	a simple data inventory + a one-page quality/EDA summary.</a:t>
            </a:r>
          </a:p>
          <a:p>
            <a:pPr marL="647700" lvl="1" indent="-323850">
              <a:lnSpc>
                <a:spcPts val="3600"/>
              </a:lnSpc>
              <a:buFont typeface="Wingdings" pitchFamily="2" charset="2"/>
              <a:buChar char="q"/>
            </a:pPr>
            <a:r>
              <a:rPr lang="en-US" altLang="zh-CN" sz="17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Prep: 	a feature catalog (name, definition, lineage) and explicit split rules.</a:t>
            </a:r>
          </a:p>
          <a:p>
            <a:pPr marL="647700" lvl="1" indent="-323850">
              <a:lnSpc>
                <a:spcPts val="3600"/>
              </a:lnSpc>
              <a:buFont typeface="Wingdings" pitchFamily="2" charset="2"/>
              <a:buChar char="q"/>
            </a:pPr>
            <a:r>
              <a:rPr lang="en-US" altLang="zh-CN" sz="17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Model: 	an experiment log (ID, params, metrics, data version); keep the baseline.</a:t>
            </a:r>
          </a:p>
          <a:p>
            <a:pPr marL="647700" lvl="1" indent="-323850">
              <a:lnSpc>
                <a:spcPts val="3600"/>
              </a:lnSpc>
              <a:buFont typeface="Wingdings" pitchFamily="2" charset="2"/>
              <a:buChar char="q"/>
            </a:pPr>
            <a:r>
              <a:rPr lang="en-US" altLang="zh-CN" sz="17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Eval: 	a short go/no-go memo linking metrics to business KPIs and risks.</a:t>
            </a:r>
          </a:p>
          <a:p>
            <a:pPr marL="647700" lvl="1" indent="-323850">
              <a:lnSpc>
                <a:spcPts val="3600"/>
              </a:lnSpc>
              <a:buFont typeface="Wingdings" pitchFamily="2" charset="2"/>
              <a:buChar char="q"/>
            </a:pPr>
            <a:r>
              <a:rPr lang="en-US" altLang="zh-CN" sz="17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Deploy: 	a sketch of serving, monitoring metrics, alerting, and rollback criteria—even if hypothetical.</a:t>
            </a:r>
          </a:p>
          <a:p>
            <a:pPr marL="0" indent="0">
              <a:lnSpc>
                <a:spcPts val="4079"/>
              </a:lnSpc>
              <a:spcBef>
                <a:spcPct val="0"/>
              </a:spcBef>
              <a:buNone/>
            </a:pPr>
            <a:endParaRPr lang="en-US" altLang="zh-CN" sz="1800">
              <a:solidFill>
                <a:srgbClr val="423123"/>
              </a:solidFill>
              <a:latin typeface="Monterchi Sans"/>
              <a:ea typeface="Monterchi Sans"/>
              <a:cs typeface="Monterchi Sans"/>
              <a:sym typeface="Monterchi Sans"/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409BAE0A-5E14-F402-B3A9-06F1673B2E6D}"/>
              </a:ext>
            </a:extLst>
          </p:cNvPr>
          <p:cNvSpPr/>
          <p:nvPr/>
        </p:nvSpPr>
        <p:spPr>
          <a:xfrm>
            <a:off x="399989" y="254992"/>
            <a:ext cx="1013944" cy="964208"/>
          </a:xfrm>
          <a:custGeom>
            <a:avLst/>
            <a:gdLst/>
            <a:ahLst/>
            <a:cxnLst/>
            <a:rect l="l" t="t" r="r" b="b"/>
            <a:pathLst>
              <a:path w="1804946" h="1804946">
                <a:moveTo>
                  <a:pt x="0" y="0"/>
                </a:moveTo>
                <a:lnTo>
                  <a:pt x="1804946" y="0"/>
                </a:lnTo>
                <a:lnTo>
                  <a:pt x="1804946" y="1804946"/>
                </a:lnTo>
                <a:lnTo>
                  <a:pt x="0" y="1804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CA7342F-DD3B-E09B-FEB4-45AE6F40A3B9}"/>
              </a:ext>
            </a:extLst>
          </p:cNvPr>
          <p:cNvSpPr/>
          <p:nvPr/>
        </p:nvSpPr>
        <p:spPr>
          <a:xfrm flipH="1" flipV="1">
            <a:off x="9634992" y="-1296512"/>
            <a:ext cx="3749902" cy="2415104"/>
          </a:xfrm>
          <a:custGeom>
            <a:avLst/>
            <a:gdLst/>
            <a:ahLst/>
            <a:cxnLst/>
            <a:rect l="l" t="t" r="r" b="b"/>
            <a:pathLst>
              <a:path w="7415792" h="5357910">
                <a:moveTo>
                  <a:pt x="7415792" y="5357910"/>
                </a:moveTo>
                <a:lnTo>
                  <a:pt x="0" y="5357910"/>
                </a:lnTo>
                <a:lnTo>
                  <a:pt x="0" y="0"/>
                </a:lnTo>
                <a:lnTo>
                  <a:pt x="7415792" y="0"/>
                </a:lnTo>
                <a:lnTo>
                  <a:pt x="7415792" y="535791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9D66FFC2-1EA3-528C-CE74-37E978F78CF4}"/>
              </a:ext>
            </a:extLst>
          </p:cNvPr>
          <p:cNvSpPr/>
          <p:nvPr/>
        </p:nvSpPr>
        <p:spPr>
          <a:xfrm rot="1274199">
            <a:off x="10915329" y="52912"/>
            <a:ext cx="963570" cy="961328"/>
          </a:xfrm>
          <a:custGeom>
            <a:avLst/>
            <a:gdLst/>
            <a:ahLst/>
            <a:cxnLst/>
            <a:rect l="l" t="t" r="r" b="b"/>
            <a:pathLst>
              <a:path w="1741893" h="1751720">
                <a:moveTo>
                  <a:pt x="0" y="0"/>
                </a:moveTo>
                <a:lnTo>
                  <a:pt x="1741893" y="0"/>
                </a:lnTo>
                <a:lnTo>
                  <a:pt x="1741893" y="1751720"/>
                </a:lnTo>
                <a:lnTo>
                  <a:pt x="0" y="17517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1171BA34-6933-B91D-FF24-4628B0C5C9B7}"/>
              </a:ext>
            </a:extLst>
          </p:cNvPr>
          <p:cNvSpPr/>
          <p:nvPr/>
        </p:nvSpPr>
        <p:spPr>
          <a:xfrm>
            <a:off x="0" y="6339156"/>
            <a:ext cx="12302067" cy="695077"/>
          </a:xfrm>
          <a:custGeom>
            <a:avLst/>
            <a:gdLst/>
            <a:ahLst/>
            <a:cxnLst/>
            <a:rect l="l" t="t" r="r" b="b"/>
            <a:pathLst>
              <a:path w="16269551" h="3503441">
                <a:moveTo>
                  <a:pt x="0" y="0"/>
                </a:moveTo>
                <a:lnTo>
                  <a:pt x="16269551" y="0"/>
                </a:lnTo>
                <a:lnTo>
                  <a:pt x="16269551" y="3503441"/>
                </a:lnTo>
                <a:lnTo>
                  <a:pt x="0" y="35034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284170D6-847B-AB28-64CC-636AB426AF31}"/>
              </a:ext>
            </a:extLst>
          </p:cNvPr>
          <p:cNvSpPr/>
          <p:nvPr/>
        </p:nvSpPr>
        <p:spPr>
          <a:xfrm rot="19940112">
            <a:off x="937744" y="6233385"/>
            <a:ext cx="833062" cy="337718"/>
          </a:xfrm>
          <a:custGeom>
            <a:avLst/>
            <a:gdLst/>
            <a:ahLst/>
            <a:cxnLst/>
            <a:rect l="l" t="t" r="r" b="b"/>
            <a:pathLst>
              <a:path w="1626126" h="772318">
                <a:moveTo>
                  <a:pt x="0" y="0"/>
                </a:moveTo>
                <a:lnTo>
                  <a:pt x="1626126" y="0"/>
                </a:lnTo>
                <a:lnTo>
                  <a:pt x="1626126" y="772319"/>
                </a:lnTo>
                <a:lnTo>
                  <a:pt x="0" y="7723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162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26BE5-D8FE-8367-9588-C980812EB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73BD11C0-0B3A-3B4D-CAC4-7D0069993CF3}"/>
              </a:ext>
            </a:extLst>
          </p:cNvPr>
          <p:cNvSpPr/>
          <p:nvPr/>
        </p:nvSpPr>
        <p:spPr>
          <a:xfrm rot="15948348" flipH="1">
            <a:off x="130454" y="-739446"/>
            <a:ext cx="1328862" cy="2516579"/>
          </a:xfrm>
          <a:custGeom>
            <a:avLst/>
            <a:gdLst/>
            <a:ahLst/>
            <a:cxnLst/>
            <a:rect l="l" t="t" r="r" b="b"/>
            <a:pathLst>
              <a:path w="4721275" h="7496669">
                <a:moveTo>
                  <a:pt x="4721275" y="0"/>
                </a:moveTo>
                <a:lnTo>
                  <a:pt x="0" y="0"/>
                </a:lnTo>
                <a:lnTo>
                  <a:pt x="0" y="7496669"/>
                </a:lnTo>
                <a:lnTo>
                  <a:pt x="4721275" y="7496669"/>
                </a:lnTo>
                <a:lnTo>
                  <a:pt x="47212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67119" b="-683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5D370B5-FAA9-2965-41A1-91B9973FF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885" y="518843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ts val="8160"/>
              </a:lnSpc>
            </a:pPr>
            <a:r>
              <a:rPr lang="en-US" altLang="zh-CN" sz="28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CONCLUSION</a:t>
            </a:r>
            <a:r>
              <a:rPr lang="zh-CN" altLang="en-US" sz="28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：</a:t>
            </a:r>
            <a:r>
              <a:rPr lang="en-US" altLang="zh-CN" sz="28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RECAP AND HAND-OFF TO THE DEEP-DIVE TEAMS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879B9D4C-4AFA-82DD-A703-20AD215545A6}"/>
              </a:ext>
            </a:extLst>
          </p:cNvPr>
          <p:cNvSpPr txBox="1">
            <a:spLocks/>
          </p:cNvSpPr>
          <p:nvPr/>
        </p:nvSpPr>
        <p:spPr>
          <a:xfrm>
            <a:off x="638742" y="1831861"/>
            <a:ext cx="11086753" cy="408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ts val="36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CRISP-DM provides a common roadmap and vocabulary. The six phases emphasize testable goals, early visibility into data realities, engineered reliability in preparation and modeling, decision-ready evaluation, and safe, observable deployment. Iteration is intentional and supported by small, standard deliverables. With this foundation, the next teams will deep-dive each phase.</a:t>
            </a:r>
          </a:p>
          <a:p>
            <a:pPr marL="0" indent="0">
              <a:lnSpc>
                <a:spcPts val="4079"/>
              </a:lnSpc>
              <a:spcBef>
                <a:spcPct val="0"/>
              </a:spcBef>
              <a:buNone/>
            </a:pPr>
            <a:endParaRPr lang="en-US" altLang="zh-CN" sz="1800">
              <a:solidFill>
                <a:srgbClr val="423123"/>
              </a:solidFill>
              <a:latin typeface="Monterchi Sans"/>
              <a:ea typeface="Monterchi Sans"/>
              <a:cs typeface="Monterchi Sans"/>
              <a:sym typeface="Monterchi Sans"/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960E833A-59A3-3471-6ECF-359B4E530AE0}"/>
              </a:ext>
            </a:extLst>
          </p:cNvPr>
          <p:cNvSpPr/>
          <p:nvPr/>
        </p:nvSpPr>
        <p:spPr>
          <a:xfrm>
            <a:off x="399989" y="254992"/>
            <a:ext cx="1013944" cy="964208"/>
          </a:xfrm>
          <a:custGeom>
            <a:avLst/>
            <a:gdLst/>
            <a:ahLst/>
            <a:cxnLst/>
            <a:rect l="l" t="t" r="r" b="b"/>
            <a:pathLst>
              <a:path w="1804946" h="1804946">
                <a:moveTo>
                  <a:pt x="0" y="0"/>
                </a:moveTo>
                <a:lnTo>
                  <a:pt x="1804946" y="0"/>
                </a:lnTo>
                <a:lnTo>
                  <a:pt x="1804946" y="1804946"/>
                </a:lnTo>
                <a:lnTo>
                  <a:pt x="0" y="1804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07EC33E0-3073-CF17-9CC9-047F30F04852}"/>
              </a:ext>
            </a:extLst>
          </p:cNvPr>
          <p:cNvSpPr/>
          <p:nvPr/>
        </p:nvSpPr>
        <p:spPr>
          <a:xfrm flipH="1" flipV="1">
            <a:off x="9634992" y="-1296512"/>
            <a:ext cx="3749902" cy="2415104"/>
          </a:xfrm>
          <a:custGeom>
            <a:avLst/>
            <a:gdLst/>
            <a:ahLst/>
            <a:cxnLst/>
            <a:rect l="l" t="t" r="r" b="b"/>
            <a:pathLst>
              <a:path w="7415792" h="5357910">
                <a:moveTo>
                  <a:pt x="7415792" y="5357910"/>
                </a:moveTo>
                <a:lnTo>
                  <a:pt x="0" y="5357910"/>
                </a:lnTo>
                <a:lnTo>
                  <a:pt x="0" y="0"/>
                </a:lnTo>
                <a:lnTo>
                  <a:pt x="7415792" y="0"/>
                </a:lnTo>
                <a:lnTo>
                  <a:pt x="7415792" y="535791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576A76DA-A302-E815-B23D-3ABF9A211FCA}"/>
              </a:ext>
            </a:extLst>
          </p:cNvPr>
          <p:cNvSpPr/>
          <p:nvPr/>
        </p:nvSpPr>
        <p:spPr>
          <a:xfrm rot="1274199">
            <a:off x="10915329" y="52912"/>
            <a:ext cx="963570" cy="961328"/>
          </a:xfrm>
          <a:custGeom>
            <a:avLst/>
            <a:gdLst/>
            <a:ahLst/>
            <a:cxnLst/>
            <a:rect l="l" t="t" r="r" b="b"/>
            <a:pathLst>
              <a:path w="1741893" h="1751720">
                <a:moveTo>
                  <a:pt x="0" y="0"/>
                </a:moveTo>
                <a:lnTo>
                  <a:pt x="1741893" y="0"/>
                </a:lnTo>
                <a:lnTo>
                  <a:pt x="1741893" y="1751720"/>
                </a:lnTo>
                <a:lnTo>
                  <a:pt x="0" y="17517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A9A72550-337E-2A70-A3FD-52B63DB9E0F7}"/>
              </a:ext>
            </a:extLst>
          </p:cNvPr>
          <p:cNvSpPr/>
          <p:nvPr/>
        </p:nvSpPr>
        <p:spPr>
          <a:xfrm>
            <a:off x="0" y="6339156"/>
            <a:ext cx="12302067" cy="695077"/>
          </a:xfrm>
          <a:custGeom>
            <a:avLst/>
            <a:gdLst/>
            <a:ahLst/>
            <a:cxnLst/>
            <a:rect l="l" t="t" r="r" b="b"/>
            <a:pathLst>
              <a:path w="16269551" h="3503441">
                <a:moveTo>
                  <a:pt x="0" y="0"/>
                </a:moveTo>
                <a:lnTo>
                  <a:pt x="16269551" y="0"/>
                </a:lnTo>
                <a:lnTo>
                  <a:pt x="16269551" y="3503441"/>
                </a:lnTo>
                <a:lnTo>
                  <a:pt x="0" y="35034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74A68665-E991-0640-7FAB-B37698969E30}"/>
              </a:ext>
            </a:extLst>
          </p:cNvPr>
          <p:cNvSpPr/>
          <p:nvPr/>
        </p:nvSpPr>
        <p:spPr>
          <a:xfrm rot="19940112">
            <a:off x="937744" y="6233385"/>
            <a:ext cx="833062" cy="337718"/>
          </a:xfrm>
          <a:custGeom>
            <a:avLst/>
            <a:gdLst/>
            <a:ahLst/>
            <a:cxnLst/>
            <a:rect l="l" t="t" r="r" b="b"/>
            <a:pathLst>
              <a:path w="1626126" h="772318">
                <a:moveTo>
                  <a:pt x="0" y="0"/>
                </a:moveTo>
                <a:lnTo>
                  <a:pt x="1626126" y="0"/>
                </a:lnTo>
                <a:lnTo>
                  <a:pt x="1626126" y="772319"/>
                </a:lnTo>
                <a:lnTo>
                  <a:pt x="0" y="7723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E0571941-FA21-C8E3-F9E7-CA80F392A28B}"/>
              </a:ext>
            </a:extLst>
          </p:cNvPr>
          <p:cNvSpPr/>
          <p:nvPr/>
        </p:nvSpPr>
        <p:spPr>
          <a:xfrm>
            <a:off x="1339589" y="4091025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A8D0F5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Shape 2">
            <a:extLst>
              <a:ext uri="{FF2B5EF4-FFF2-40B4-BE49-F238E27FC236}">
                <a16:creationId xmlns:a16="http://schemas.microsoft.com/office/drawing/2014/main" id="{777DCE7B-2DDE-C7CF-20AB-3403333A53D8}"/>
              </a:ext>
            </a:extLst>
          </p:cNvPr>
          <p:cNvSpPr/>
          <p:nvPr/>
        </p:nvSpPr>
        <p:spPr>
          <a:xfrm>
            <a:off x="1644389" y="43958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228600" y="76200"/>
                </a:moveTo>
                <a:cubicBezTo>
                  <a:pt x="228600" y="55126"/>
                  <a:pt x="245626" y="38100"/>
                  <a:pt x="266700" y="38100"/>
                </a:cubicBezTo>
                <a:lnTo>
                  <a:pt x="342900" y="38100"/>
                </a:lnTo>
                <a:cubicBezTo>
                  <a:pt x="363974" y="38100"/>
                  <a:pt x="381000" y="55126"/>
                  <a:pt x="381000" y="76200"/>
                </a:cubicBezTo>
                <a:lnTo>
                  <a:pt x="381000" y="152400"/>
                </a:lnTo>
                <a:cubicBezTo>
                  <a:pt x="381000" y="173474"/>
                  <a:pt x="363974" y="190500"/>
                  <a:pt x="342900" y="190500"/>
                </a:cubicBezTo>
                <a:lnTo>
                  <a:pt x="333375" y="190500"/>
                </a:lnTo>
                <a:lnTo>
                  <a:pt x="333375" y="266700"/>
                </a:lnTo>
                <a:lnTo>
                  <a:pt x="476250" y="266700"/>
                </a:lnTo>
                <a:cubicBezTo>
                  <a:pt x="523637" y="266700"/>
                  <a:pt x="561975" y="305038"/>
                  <a:pt x="561975" y="352425"/>
                </a:cubicBezTo>
                <a:lnTo>
                  <a:pt x="561975" y="419100"/>
                </a:lnTo>
                <a:lnTo>
                  <a:pt x="571500" y="419100"/>
                </a:lnTo>
                <a:cubicBezTo>
                  <a:pt x="592574" y="419100"/>
                  <a:pt x="609600" y="436126"/>
                  <a:pt x="609600" y="457200"/>
                </a:cubicBezTo>
                <a:lnTo>
                  <a:pt x="609600" y="533400"/>
                </a:lnTo>
                <a:cubicBezTo>
                  <a:pt x="609600" y="554474"/>
                  <a:pt x="592574" y="571500"/>
                  <a:pt x="571500" y="571500"/>
                </a:cubicBezTo>
                <a:lnTo>
                  <a:pt x="495300" y="571500"/>
                </a:lnTo>
                <a:cubicBezTo>
                  <a:pt x="474226" y="571500"/>
                  <a:pt x="457200" y="554474"/>
                  <a:pt x="457200" y="533400"/>
                </a:cubicBezTo>
                <a:lnTo>
                  <a:pt x="457200" y="457200"/>
                </a:lnTo>
                <a:cubicBezTo>
                  <a:pt x="457200" y="436126"/>
                  <a:pt x="474226" y="419100"/>
                  <a:pt x="495300" y="419100"/>
                </a:cubicBezTo>
                <a:lnTo>
                  <a:pt x="504825" y="419100"/>
                </a:lnTo>
                <a:lnTo>
                  <a:pt x="504825" y="352425"/>
                </a:lnTo>
                <a:cubicBezTo>
                  <a:pt x="504825" y="336590"/>
                  <a:pt x="492085" y="323850"/>
                  <a:pt x="476250" y="323850"/>
                </a:cubicBezTo>
                <a:lnTo>
                  <a:pt x="333375" y="323850"/>
                </a:lnTo>
                <a:lnTo>
                  <a:pt x="333375" y="419100"/>
                </a:lnTo>
                <a:lnTo>
                  <a:pt x="342900" y="419100"/>
                </a:lnTo>
                <a:cubicBezTo>
                  <a:pt x="363974" y="419100"/>
                  <a:pt x="381000" y="436126"/>
                  <a:pt x="381000" y="457200"/>
                </a:cubicBezTo>
                <a:lnTo>
                  <a:pt x="381000" y="533400"/>
                </a:lnTo>
                <a:cubicBezTo>
                  <a:pt x="381000" y="554474"/>
                  <a:pt x="363974" y="571500"/>
                  <a:pt x="342900" y="571500"/>
                </a:cubicBezTo>
                <a:lnTo>
                  <a:pt x="266700" y="571500"/>
                </a:lnTo>
                <a:cubicBezTo>
                  <a:pt x="245626" y="571500"/>
                  <a:pt x="228600" y="554474"/>
                  <a:pt x="228600" y="533400"/>
                </a:cubicBezTo>
                <a:lnTo>
                  <a:pt x="228600" y="457200"/>
                </a:lnTo>
                <a:cubicBezTo>
                  <a:pt x="228600" y="436126"/>
                  <a:pt x="245626" y="419100"/>
                  <a:pt x="266700" y="419100"/>
                </a:cubicBezTo>
                <a:lnTo>
                  <a:pt x="276225" y="419100"/>
                </a:lnTo>
                <a:lnTo>
                  <a:pt x="276225" y="323850"/>
                </a:lnTo>
                <a:lnTo>
                  <a:pt x="133350" y="323850"/>
                </a:lnTo>
                <a:cubicBezTo>
                  <a:pt x="117515" y="323850"/>
                  <a:pt x="104775" y="336590"/>
                  <a:pt x="104775" y="352425"/>
                </a:cubicBezTo>
                <a:lnTo>
                  <a:pt x="104775" y="419100"/>
                </a:lnTo>
                <a:lnTo>
                  <a:pt x="114300" y="419100"/>
                </a:lnTo>
                <a:cubicBezTo>
                  <a:pt x="135374" y="419100"/>
                  <a:pt x="152400" y="436126"/>
                  <a:pt x="152400" y="457200"/>
                </a:cubicBezTo>
                <a:lnTo>
                  <a:pt x="152400" y="533400"/>
                </a:lnTo>
                <a:cubicBezTo>
                  <a:pt x="152400" y="554474"/>
                  <a:pt x="135374" y="571500"/>
                  <a:pt x="114300" y="571500"/>
                </a:cubicBezTo>
                <a:lnTo>
                  <a:pt x="38100" y="571500"/>
                </a:lnTo>
                <a:cubicBezTo>
                  <a:pt x="17026" y="571500"/>
                  <a:pt x="0" y="554474"/>
                  <a:pt x="0" y="533400"/>
                </a:cubicBezTo>
                <a:lnTo>
                  <a:pt x="0" y="457200"/>
                </a:lnTo>
                <a:cubicBezTo>
                  <a:pt x="0" y="436126"/>
                  <a:pt x="17026" y="419100"/>
                  <a:pt x="38100" y="419100"/>
                </a:cubicBezTo>
                <a:lnTo>
                  <a:pt x="47625" y="419100"/>
                </a:lnTo>
                <a:lnTo>
                  <a:pt x="47625" y="352425"/>
                </a:lnTo>
                <a:cubicBezTo>
                  <a:pt x="47625" y="305038"/>
                  <a:pt x="85963" y="266700"/>
                  <a:pt x="133350" y="266700"/>
                </a:cubicBezTo>
                <a:lnTo>
                  <a:pt x="276225" y="266700"/>
                </a:lnTo>
                <a:lnTo>
                  <a:pt x="276225" y="190500"/>
                </a:lnTo>
                <a:lnTo>
                  <a:pt x="266700" y="190500"/>
                </a:lnTo>
                <a:cubicBezTo>
                  <a:pt x="245626" y="190500"/>
                  <a:pt x="228600" y="173474"/>
                  <a:pt x="228600" y="152400"/>
                </a:cubicBezTo>
                <a:lnTo>
                  <a:pt x="228600" y="76200"/>
                </a:lnTo>
                <a:close/>
              </a:path>
            </a:pathLst>
          </a:custGeom>
          <a:solidFill>
            <a:srgbClr val="004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C6E9045D-0204-917D-EDE3-5BE41DB5B3D5}"/>
              </a:ext>
            </a:extLst>
          </p:cNvPr>
          <p:cNvSpPr/>
          <p:nvPr/>
        </p:nvSpPr>
        <p:spPr>
          <a:xfrm>
            <a:off x="239055" y="5513425"/>
            <a:ext cx="341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Structured Path</a:t>
            </a:r>
            <a:endParaRPr lang="en-US" sz="160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8099EF58-2ACE-BD14-7F71-64A344171B48}"/>
              </a:ext>
            </a:extLst>
          </p:cNvPr>
          <p:cNvSpPr/>
          <p:nvPr/>
        </p:nvSpPr>
        <p:spPr>
          <a:xfrm>
            <a:off x="3811922" y="5107025"/>
            <a:ext cx="965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</a:t>
            </a:r>
            <a:endParaRPr lang="en-US" sz="1600"/>
          </a:p>
        </p:txBody>
      </p:sp>
      <p:sp>
        <p:nvSpPr>
          <p:cNvPr id="19" name="Shape 6">
            <a:extLst>
              <a:ext uri="{FF2B5EF4-FFF2-40B4-BE49-F238E27FC236}">
                <a16:creationId xmlns:a16="http://schemas.microsoft.com/office/drawing/2014/main" id="{E2BE1820-89E4-9E5C-56B2-72AFCEF3E2E9}"/>
              </a:ext>
            </a:extLst>
          </p:cNvPr>
          <p:cNvSpPr/>
          <p:nvPr/>
        </p:nvSpPr>
        <p:spPr>
          <a:xfrm>
            <a:off x="5522057" y="4091025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A8D0F5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6F97D28C-5DD7-E493-0847-0A75B50D9186}"/>
              </a:ext>
            </a:extLst>
          </p:cNvPr>
          <p:cNvSpPr/>
          <p:nvPr/>
        </p:nvSpPr>
        <p:spPr>
          <a:xfrm>
            <a:off x="5864957" y="4395825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200025" y="38100"/>
                </a:moveTo>
                <a:lnTo>
                  <a:pt x="28575" y="38100"/>
                </a:lnTo>
                <a:cubicBezTo>
                  <a:pt x="12740" y="38100"/>
                  <a:pt x="0" y="50840"/>
                  <a:pt x="0" y="66675"/>
                </a:cubicBezTo>
                <a:lnTo>
                  <a:pt x="0" y="238125"/>
                </a:lnTo>
                <a:cubicBezTo>
                  <a:pt x="0" y="249674"/>
                  <a:pt x="6906" y="260152"/>
                  <a:pt x="17621" y="264557"/>
                </a:cubicBezTo>
                <a:cubicBezTo>
                  <a:pt x="28337" y="268962"/>
                  <a:pt x="40600" y="266462"/>
                  <a:pt x="48816" y="258366"/>
                </a:cubicBezTo>
                <a:lnTo>
                  <a:pt x="96441" y="210741"/>
                </a:lnTo>
                <a:lnTo>
                  <a:pt x="190500" y="304800"/>
                </a:lnTo>
                <a:lnTo>
                  <a:pt x="96441" y="398859"/>
                </a:lnTo>
                <a:lnTo>
                  <a:pt x="48816" y="351234"/>
                </a:lnTo>
                <a:cubicBezTo>
                  <a:pt x="40600" y="343019"/>
                  <a:pt x="28337" y="340638"/>
                  <a:pt x="17621" y="345043"/>
                </a:cubicBezTo>
                <a:cubicBezTo>
                  <a:pt x="6906" y="349448"/>
                  <a:pt x="0" y="359926"/>
                  <a:pt x="0" y="371475"/>
                </a:cubicBezTo>
                <a:lnTo>
                  <a:pt x="0" y="542925"/>
                </a:lnTo>
                <a:cubicBezTo>
                  <a:pt x="0" y="558760"/>
                  <a:pt x="12740" y="571500"/>
                  <a:pt x="28575" y="571500"/>
                </a:cubicBezTo>
                <a:lnTo>
                  <a:pt x="200025" y="571500"/>
                </a:lnTo>
                <a:cubicBezTo>
                  <a:pt x="211574" y="571500"/>
                  <a:pt x="222052" y="564594"/>
                  <a:pt x="226457" y="553879"/>
                </a:cubicBezTo>
                <a:cubicBezTo>
                  <a:pt x="230862" y="543163"/>
                  <a:pt x="228481" y="530900"/>
                  <a:pt x="220266" y="522684"/>
                </a:cubicBezTo>
                <a:lnTo>
                  <a:pt x="172641" y="475059"/>
                </a:lnTo>
                <a:lnTo>
                  <a:pt x="266700" y="381000"/>
                </a:lnTo>
                <a:lnTo>
                  <a:pt x="360759" y="475059"/>
                </a:lnTo>
                <a:lnTo>
                  <a:pt x="313134" y="522684"/>
                </a:lnTo>
                <a:cubicBezTo>
                  <a:pt x="304919" y="530900"/>
                  <a:pt x="302538" y="543163"/>
                  <a:pt x="306943" y="553879"/>
                </a:cubicBezTo>
                <a:cubicBezTo>
                  <a:pt x="311348" y="564594"/>
                  <a:pt x="321826" y="571500"/>
                  <a:pt x="333375" y="571500"/>
                </a:cubicBezTo>
                <a:lnTo>
                  <a:pt x="504825" y="571500"/>
                </a:lnTo>
                <a:cubicBezTo>
                  <a:pt x="520660" y="571500"/>
                  <a:pt x="533400" y="558760"/>
                  <a:pt x="533400" y="542925"/>
                </a:cubicBezTo>
                <a:lnTo>
                  <a:pt x="533400" y="371475"/>
                </a:lnTo>
                <a:cubicBezTo>
                  <a:pt x="533400" y="359926"/>
                  <a:pt x="526494" y="349448"/>
                  <a:pt x="515779" y="345043"/>
                </a:cubicBezTo>
                <a:cubicBezTo>
                  <a:pt x="505063" y="340638"/>
                  <a:pt x="492800" y="343019"/>
                  <a:pt x="484584" y="351234"/>
                </a:cubicBezTo>
                <a:lnTo>
                  <a:pt x="436959" y="398859"/>
                </a:lnTo>
                <a:lnTo>
                  <a:pt x="342900" y="304800"/>
                </a:lnTo>
                <a:lnTo>
                  <a:pt x="436959" y="210741"/>
                </a:lnTo>
                <a:lnTo>
                  <a:pt x="484584" y="258366"/>
                </a:lnTo>
                <a:cubicBezTo>
                  <a:pt x="492800" y="266581"/>
                  <a:pt x="505063" y="268962"/>
                  <a:pt x="515779" y="264557"/>
                </a:cubicBezTo>
                <a:cubicBezTo>
                  <a:pt x="526494" y="260152"/>
                  <a:pt x="533400" y="249674"/>
                  <a:pt x="533400" y="238125"/>
                </a:cubicBezTo>
                <a:lnTo>
                  <a:pt x="533400" y="66675"/>
                </a:lnTo>
                <a:cubicBezTo>
                  <a:pt x="533400" y="50840"/>
                  <a:pt x="520660" y="38100"/>
                  <a:pt x="504825" y="38100"/>
                </a:cubicBezTo>
                <a:lnTo>
                  <a:pt x="333375" y="38100"/>
                </a:lnTo>
                <a:cubicBezTo>
                  <a:pt x="321826" y="38100"/>
                  <a:pt x="311348" y="45006"/>
                  <a:pt x="306943" y="55721"/>
                </a:cubicBezTo>
                <a:cubicBezTo>
                  <a:pt x="302538" y="66437"/>
                  <a:pt x="305038" y="78700"/>
                  <a:pt x="313134" y="86916"/>
                </a:cubicBezTo>
                <a:lnTo>
                  <a:pt x="360759" y="134541"/>
                </a:lnTo>
                <a:lnTo>
                  <a:pt x="266700" y="228600"/>
                </a:lnTo>
                <a:lnTo>
                  <a:pt x="172641" y="134541"/>
                </a:lnTo>
                <a:lnTo>
                  <a:pt x="220266" y="86916"/>
                </a:lnTo>
                <a:cubicBezTo>
                  <a:pt x="228481" y="78700"/>
                  <a:pt x="230862" y="66437"/>
                  <a:pt x="226457" y="55721"/>
                </a:cubicBezTo>
                <a:cubicBezTo>
                  <a:pt x="222052" y="45006"/>
                  <a:pt x="211574" y="38100"/>
                  <a:pt x="200025" y="38100"/>
                </a:cubicBezTo>
                <a:close/>
              </a:path>
            </a:pathLst>
          </a:custGeom>
          <a:solidFill>
            <a:srgbClr val="004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E405A288-7DE6-A0C7-CB21-557F3E00E155}"/>
              </a:ext>
            </a:extLst>
          </p:cNvPr>
          <p:cNvSpPr/>
          <p:nvPr/>
        </p:nvSpPr>
        <p:spPr>
          <a:xfrm>
            <a:off x="4421522" y="5513425"/>
            <a:ext cx="341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Scalable &amp; Universal</a:t>
            </a:r>
            <a:endParaRPr lang="en-US" sz="1600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D0C55C1E-FA66-E8E8-39D8-090754FCD0DF}"/>
              </a:ext>
            </a:extLst>
          </p:cNvPr>
          <p:cNvSpPr/>
          <p:nvPr/>
        </p:nvSpPr>
        <p:spPr>
          <a:xfrm>
            <a:off x="7994389" y="5107025"/>
            <a:ext cx="965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</a:t>
            </a:r>
            <a:endParaRPr lang="en-US" sz="1600"/>
          </a:p>
        </p:txBody>
      </p:sp>
      <p:sp>
        <p:nvSpPr>
          <p:cNvPr id="24" name="Shape 11">
            <a:extLst>
              <a:ext uri="{FF2B5EF4-FFF2-40B4-BE49-F238E27FC236}">
                <a16:creationId xmlns:a16="http://schemas.microsoft.com/office/drawing/2014/main" id="{113450CE-8258-6FBE-2C22-A2B7D472C476}"/>
              </a:ext>
            </a:extLst>
          </p:cNvPr>
          <p:cNvSpPr/>
          <p:nvPr/>
        </p:nvSpPr>
        <p:spPr>
          <a:xfrm>
            <a:off x="9704524" y="4091025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A8D0F5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Shape 12">
            <a:extLst>
              <a:ext uri="{FF2B5EF4-FFF2-40B4-BE49-F238E27FC236}">
                <a16:creationId xmlns:a16="http://schemas.microsoft.com/office/drawing/2014/main" id="{B0E499E5-BF4C-5D23-7237-C16A67132BB2}"/>
              </a:ext>
            </a:extLst>
          </p:cNvPr>
          <p:cNvSpPr/>
          <p:nvPr/>
        </p:nvSpPr>
        <p:spPr>
          <a:xfrm>
            <a:off x="10009324" y="43958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571619" y="228600"/>
                </a:moveTo>
                <a:lnTo>
                  <a:pt x="581025" y="228600"/>
                </a:lnTo>
                <a:cubicBezTo>
                  <a:pt x="596860" y="228600"/>
                  <a:pt x="609600" y="215860"/>
                  <a:pt x="609600" y="200025"/>
                </a:cubicBezTo>
                <a:lnTo>
                  <a:pt x="609600" y="28575"/>
                </a:lnTo>
                <a:cubicBezTo>
                  <a:pt x="609600" y="17026"/>
                  <a:pt x="602694" y="6548"/>
                  <a:pt x="591979" y="2143"/>
                </a:cubicBezTo>
                <a:cubicBezTo>
                  <a:pt x="581263" y="-2262"/>
                  <a:pt x="569000" y="238"/>
                  <a:pt x="560784" y="8334"/>
                </a:cubicBezTo>
                <a:lnTo>
                  <a:pt x="499229" y="70009"/>
                </a:lnTo>
                <a:cubicBezTo>
                  <a:pt x="446484" y="26313"/>
                  <a:pt x="378619" y="0"/>
                  <a:pt x="304800" y="0"/>
                </a:cubicBezTo>
                <a:cubicBezTo>
                  <a:pt x="151209" y="0"/>
                  <a:pt x="24170" y="113586"/>
                  <a:pt x="3096" y="261342"/>
                </a:cubicBezTo>
                <a:cubicBezTo>
                  <a:pt x="119" y="282178"/>
                  <a:pt x="14526" y="301466"/>
                  <a:pt x="35362" y="304443"/>
                </a:cubicBezTo>
                <a:cubicBezTo>
                  <a:pt x="56198" y="307419"/>
                  <a:pt x="75486" y="292894"/>
                  <a:pt x="78462" y="272177"/>
                </a:cubicBezTo>
                <a:cubicBezTo>
                  <a:pt x="94298" y="161330"/>
                  <a:pt x="189667" y="76200"/>
                  <a:pt x="304800" y="76200"/>
                </a:cubicBezTo>
                <a:cubicBezTo>
                  <a:pt x="357664" y="76200"/>
                  <a:pt x="406241" y="94059"/>
                  <a:pt x="444937" y="124182"/>
                </a:cubicBezTo>
                <a:lnTo>
                  <a:pt x="389334" y="179784"/>
                </a:lnTo>
                <a:cubicBezTo>
                  <a:pt x="381119" y="188000"/>
                  <a:pt x="378738" y="200263"/>
                  <a:pt x="383143" y="210979"/>
                </a:cubicBezTo>
                <a:cubicBezTo>
                  <a:pt x="387548" y="221694"/>
                  <a:pt x="398026" y="228600"/>
                  <a:pt x="409575" y="228600"/>
                </a:cubicBezTo>
                <a:lnTo>
                  <a:pt x="571619" y="228600"/>
                </a:lnTo>
                <a:close/>
                <a:moveTo>
                  <a:pt x="606623" y="348258"/>
                </a:moveTo>
                <a:cubicBezTo>
                  <a:pt x="609600" y="327422"/>
                  <a:pt x="595074" y="308134"/>
                  <a:pt x="574357" y="305157"/>
                </a:cubicBezTo>
                <a:cubicBezTo>
                  <a:pt x="553641" y="302181"/>
                  <a:pt x="534233" y="316706"/>
                  <a:pt x="531257" y="337423"/>
                </a:cubicBezTo>
                <a:cubicBezTo>
                  <a:pt x="515422" y="448151"/>
                  <a:pt x="420053" y="533281"/>
                  <a:pt x="304919" y="533281"/>
                </a:cubicBezTo>
                <a:cubicBezTo>
                  <a:pt x="252055" y="533281"/>
                  <a:pt x="203478" y="515422"/>
                  <a:pt x="164783" y="485299"/>
                </a:cubicBezTo>
                <a:lnTo>
                  <a:pt x="220266" y="429816"/>
                </a:lnTo>
                <a:cubicBezTo>
                  <a:pt x="228481" y="421600"/>
                  <a:pt x="230862" y="409337"/>
                  <a:pt x="226457" y="398621"/>
                </a:cubicBezTo>
                <a:cubicBezTo>
                  <a:pt x="222052" y="387906"/>
                  <a:pt x="211574" y="381000"/>
                  <a:pt x="200025" y="381000"/>
                </a:cubicBezTo>
                <a:lnTo>
                  <a:pt x="28575" y="381000"/>
                </a:lnTo>
                <a:cubicBezTo>
                  <a:pt x="12740" y="381000"/>
                  <a:pt x="0" y="393740"/>
                  <a:pt x="0" y="409575"/>
                </a:cubicBezTo>
                <a:lnTo>
                  <a:pt x="0" y="581025"/>
                </a:lnTo>
                <a:cubicBezTo>
                  <a:pt x="0" y="592574"/>
                  <a:pt x="6906" y="603052"/>
                  <a:pt x="17621" y="607457"/>
                </a:cubicBezTo>
                <a:cubicBezTo>
                  <a:pt x="28337" y="611862"/>
                  <a:pt x="40600" y="609362"/>
                  <a:pt x="48816" y="601266"/>
                </a:cubicBezTo>
                <a:lnTo>
                  <a:pt x="110490" y="539591"/>
                </a:lnTo>
                <a:cubicBezTo>
                  <a:pt x="163116" y="583287"/>
                  <a:pt x="230981" y="609600"/>
                  <a:pt x="304800" y="609600"/>
                </a:cubicBezTo>
                <a:cubicBezTo>
                  <a:pt x="458391" y="609600"/>
                  <a:pt x="585430" y="496014"/>
                  <a:pt x="606504" y="348258"/>
                </a:cubicBezTo>
                <a:close/>
              </a:path>
            </a:pathLst>
          </a:custGeom>
          <a:solidFill>
            <a:srgbClr val="004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13">
            <a:extLst>
              <a:ext uri="{FF2B5EF4-FFF2-40B4-BE49-F238E27FC236}">
                <a16:creationId xmlns:a16="http://schemas.microsoft.com/office/drawing/2014/main" id="{1C76CF1A-5936-9B4D-A5E4-F303A2B39C20}"/>
              </a:ext>
            </a:extLst>
          </p:cNvPr>
          <p:cNvSpPr/>
          <p:nvPr/>
        </p:nvSpPr>
        <p:spPr>
          <a:xfrm>
            <a:off x="8603989" y="5513425"/>
            <a:ext cx="341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Success</a:t>
            </a:r>
            <a:endParaRPr lang="en-US" sz="1600"/>
          </a:p>
        </p:txBody>
      </p:sp>
      <p:sp>
        <p:nvSpPr>
          <p:cNvPr id="28" name="Text 15">
            <a:extLst>
              <a:ext uri="{FF2B5EF4-FFF2-40B4-BE49-F238E27FC236}">
                <a16:creationId xmlns:a16="http://schemas.microsoft.com/office/drawing/2014/main" id="{D5E025EB-2DA9-9521-15D4-45FE1D4833C5}"/>
              </a:ext>
            </a:extLst>
          </p:cNvPr>
          <p:cNvSpPr/>
          <p:nvPr/>
        </p:nvSpPr>
        <p:spPr>
          <a:xfrm>
            <a:off x="2454178" y="6339156"/>
            <a:ext cx="7393709" cy="4426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Adopt the CRISP-DM cycle as the backbone of your data projects to ensure they are effective, repeatable, and aligned with business value.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65590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AB3AB6F8-1DF4-9C2E-747D-80B920831FD6}"/>
              </a:ext>
            </a:extLst>
          </p:cNvPr>
          <p:cNvSpPr/>
          <p:nvPr/>
        </p:nvSpPr>
        <p:spPr>
          <a:xfrm flipH="1" flipV="1">
            <a:off x="-192504" y="-105532"/>
            <a:ext cx="12384504" cy="941314"/>
          </a:xfrm>
          <a:custGeom>
            <a:avLst/>
            <a:gdLst/>
            <a:ahLst/>
            <a:cxnLst/>
            <a:rect l="l" t="t" r="r" b="b"/>
            <a:pathLst>
              <a:path w="16269551" h="3503441">
                <a:moveTo>
                  <a:pt x="16269551" y="3503441"/>
                </a:moveTo>
                <a:lnTo>
                  <a:pt x="0" y="3503441"/>
                </a:lnTo>
                <a:lnTo>
                  <a:pt x="0" y="0"/>
                </a:lnTo>
                <a:lnTo>
                  <a:pt x="16269551" y="0"/>
                </a:lnTo>
                <a:lnTo>
                  <a:pt x="16269551" y="350344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BC88A07-07EF-42E4-A292-A8FCE0CC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CRISP-DM</a:t>
            </a:r>
            <a:r>
              <a:rPr lang="en-US" altLang="zh-CN">
                <a:latin typeface="Canda Tawa Cute"/>
                <a:ea typeface="Canda Tawa Cute"/>
                <a:cs typeface="Canda Tawa Cute"/>
                <a:sym typeface="Canda Tawa Cute"/>
              </a:rPr>
              <a:t> </a:t>
            </a:r>
            <a:r>
              <a:rPr lang="en-US" altLang="zh-CN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INTRODUCTION</a:t>
            </a:r>
            <a:br>
              <a:rPr lang="en-US" altLang="zh-CN">
                <a:latin typeface="Canda Tawa Cute"/>
                <a:ea typeface="Canda Tawa Cute"/>
                <a:cs typeface="Canda Tawa Cute"/>
                <a:sym typeface="Canda Tawa Cute"/>
              </a:rPr>
            </a:br>
            <a:r>
              <a:rPr lang="en-US" altLang="zh-CN" sz="2200">
                <a:solidFill>
                  <a:srgbClr val="1E1E49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WHAT, WHY, HOW, AND KEY TAKE AWAY</a:t>
            </a:r>
            <a:endParaRPr lang="en-CA" sz="2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A09628-16CA-4B31-B5EB-7C77A2E3D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lnSpc>
                <a:spcPts val="4900"/>
              </a:lnSpc>
              <a:buNone/>
            </a:pPr>
            <a:r>
              <a:rPr lang="en-US" altLang="zh-CN" sz="35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CRISP-DM (Cross-Industry Standard Process for Data Mining) is a practical, tool-agnostic lifecycle that guides data projects from a business question to a deployed solution. In this session, we will:</a:t>
            </a:r>
          </a:p>
          <a:p>
            <a:pPr marL="755650" lvl="1" indent="-377825">
              <a:lnSpc>
                <a:spcPts val="4900"/>
              </a:lnSpc>
              <a:buAutoNum type="arabicPeriod"/>
            </a:pPr>
            <a:r>
              <a:rPr lang="en-US" altLang="zh-CN" sz="35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Explain what CRISP-DM is and why organizations adopt it across industries.</a:t>
            </a:r>
            <a:endParaRPr lang="en-US" altLang="zh-CN" sz="35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  <a:p>
            <a:pPr marL="755650" lvl="1" indent="-377825">
              <a:lnSpc>
                <a:spcPts val="4900"/>
              </a:lnSpc>
              <a:buAutoNum type="arabicPeriod"/>
            </a:pPr>
            <a:r>
              <a:rPr lang="en-US" altLang="zh-CN" sz="35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Walk through the six phases and show how they connect in an iterative loop.</a:t>
            </a:r>
            <a:endParaRPr lang="en-US" altLang="zh-CN" sz="35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  <a:p>
            <a:pPr marL="755650" lvl="1" indent="-377825">
              <a:lnSpc>
                <a:spcPts val="4900"/>
              </a:lnSpc>
              <a:buAutoNum type="arabicPeriod"/>
            </a:pPr>
            <a:r>
              <a:rPr lang="en-US" altLang="zh-CN" sz="35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Illustrate the value of shared deliverables for smooth team handoffs.</a:t>
            </a:r>
            <a:endParaRPr lang="en-US" altLang="zh-CN" sz="35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  <a:p>
            <a:pPr marL="755650" lvl="1" indent="-377825">
              <a:lnSpc>
                <a:spcPts val="4900"/>
              </a:lnSpc>
              <a:buAutoNum type="arabicPeriod"/>
            </a:pPr>
            <a:r>
              <a:rPr lang="en-US" altLang="zh-CN" sz="35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Provide a mini checklist you can reuse in course projects.</a:t>
            </a:r>
            <a:endParaRPr lang="en-US" altLang="zh-CN" sz="35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3DED36D-72AE-32DA-50ED-FCE963A4AF4A}"/>
              </a:ext>
            </a:extLst>
          </p:cNvPr>
          <p:cNvSpPr/>
          <p:nvPr/>
        </p:nvSpPr>
        <p:spPr>
          <a:xfrm>
            <a:off x="9139569" y="2484120"/>
            <a:ext cx="2684889" cy="3305248"/>
          </a:xfrm>
          <a:custGeom>
            <a:avLst/>
            <a:gdLst/>
            <a:ahLst/>
            <a:cxnLst/>
            <a:rect l="l" t="t" r="r" b="b"/>
            <a:pathLst>
              <a:path w="4891402" h="5823097">
                <a:moveTo>
                  <a:pt x="0" y="0"/>
                </a:moveTo>
                <a:lnTo>
                  <a:pt x="4891402" y="0"/>
                </a:lnTo>
                <a:lnTo>
                  <a:pt x="4891402" y="5823098"/>
                </a:lnTo>
                <a:lnTo>
                  <a:pt x="0" y="58230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6A7FAAD2-762C-A83A-55F9-C3D15377F7FE}"/>
              </a:ext>
            </a:extLst>
          </p:cNvPr>
          <p:cNvSpPr/>
          <p:nvPr/>
        </p:nvSpPr>
        <p:spPr>
          <a:xfrm>
            <a:off x="9891944" y="-1413794"/>
            <a:ext cx="2723389" cy="2716464"/>
          </a:xfrm>
          <a:custGeom>
            <a:avLst/>
            <a:gdLst/>
            <a:ahLst/>
            <a:cxnLst/>
            <a:rect l="l" t="t" r="r" b="b"/>
            <a:pathLst>
              <a:path w="4299162" h="4299162">
                <a:moveTo>
                  <a:pt x="0" y="0"/>
                </a:moveTo>
                <a:lnTo>
                  <a:pt x="4299162" y="0"/>
                </a:lnTo>
                <a:lnTo>
                  <a:pt x="4299162" y="4299162"/>
                </a:lnTo>
                <a:lnTo>
                  <a:pt x="0" y="42991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9B0172A3-34A3-3B46-4E2F-B7F0ED4E7D90}"/>
              </a:ext>
            </a:extLst>
          </p:cNvPr>
          <p:cNvSpPr/>
          <p:nvPr/>
        </p:nvSpPr>
        <p:spPr>
          <a:xfrm>
            <a:off x="-1213440" y="5168176"/>
            <a:ext cx="4103280" cy="3379647"/>
          </a:xfrm>
          <a:custGeom>
            <a:avLst/>
            <a:gdLst/>
            <a:ahLst/>
            <a:cxnLst/>
            <a:rect l="l" t="t" r="r" b="b"/>
            <a:pathLst>
              <a:path w="7415792" h="5357910">
                <a:moveTo>
                  <a:pt x="0" y="0"/>
                </a:moveTo>
                <a:lnTo>
                  <a:pt x="7415792" y="0"/>
                </a:lnTo>
                <a:lnTo>
                  <a:pt x="7415792" y="5357910"/>
                </a:lnTo>
                <a:lnTo>
                  <a:pt x="0" y="53579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4B87DC30-0A16-CDEB-61F1-7AAAB52DC950}"/>
              </a:ext>
            </a:extLst>
          </p:cNvPr>
          <p:cNvSpPr/>
          <p:nvPr/>
        </p:nvSpPr>
        <p:spPr>
          <a:xfrm rot="20628481">
            <a:off x="84975" y="9833"/>
            <a:ext cx="1023393" cy="893096"/>
          </a:xfrm>
          <a:custGeom>
            <a:avLst/>
            <a:gdLst/>
            <a:ahLst/>
            <a:cxnLst/>
            <a:rect l="l" t="t" r="r" b="b"/>
            <a:pathLst>
              <a:path w="1741893" h="1751720">
                <a:moveTo>
                  <a:pt x="0" y="0"/>
                </a:moveTo>
                <a:lnTo>
                  <a:pt x="1741893" y="0"/>
                </a:lnTo>
                <a:lnTo>
                  <a:pt x="1741893" y="1751721"/>
                </a:lnTo>
                <a:lnTo>
                  <a:pt x="0" y="17517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486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3">
            <a:extLst>
              <a:ext uri="{FF2B5EF4-FFF2-40B4-BE49-F238E27FC236}">
                <a16:creationId xmlns:a16="http://schemas.microsoft.com/office/drawing/2014/main" id="{DD1F3983-6CA0-D08E-AF6F-3F2A853CBA3A}"/>
              </a:ext>
            </a:extLst>
          </p:cNvPr>
          <p:cNvSpPr/>
          <p:nvPr/>
        </p:nvSpPr>
        <p:spPr>
          <a:xfrm>
            <a:off x="1619251" y="2131720"/>
            <a:ext cx="8953498" cy="6251884"/>
          </a:xfrm>
          <a:custGeom>
            <a:avLst/>
            <a:gdLst/>
            <a:ahLst/>
            <a:cxnLst/>
            <a:rect l="l" t="t" r="r" b="b"/>
            <a:pathLst>
              <a:path w="14783440" h="11504204">
                <a:moveTo>
                  <a:pt x="0" y="0"/>
                </a:moveTo>
                <a:lnTo>
                  <a:pt x="14783440" y="0"/>
                </a:lnTo>
                <a:lnTo>
                  <a:pt x="14783440" y="11504204"/>
                </a:lnTo>
                <a:lnTo>
                  <a:pt x="0" y="11504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6D917732-7EA7-E53C-4810-B3465E4029C2}"/>
              </a:ext>
            </a:extLst>
          </p:cNvPr>
          <p:cNvSpPr txBox="1"/>
          <p:nvPr/>
        </p:nvSpPr>
        <p:spPr>
          <a:xfrm>
            <a:off x="4738254" y="-501914"/>
            <a:ext cx="8367446" cy="2184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947"/>
              </a:lnSpc>
            </a:pPr>
            <a:r>
              <a:rPr lang="en-US" sz="8000" b="1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Thank You!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073946E-23B4-3A8C-E227-59EC1D8E65A1}"/>
              </a:ext>
            </a:extLst>
          </p:cNvPr>
          <p:cNvSpPr/>
          <p:nvPr/>
        </p:nvSpPr>
        <p:spPr>
          <a:xfrm>
            <a:off x="2918511" y="2223436"/>
            <a:ext cx="6177363" cy="1780673"/>
          </a:xfrm>
          <a:custGeom>
            <a:avLst/>
            <a:gdLst/>
            <a:ahLst/>
            <a:cxnLst/>
            <a:rect l="l" t="t" r="r" b="b"/>
            <a:pathLst>
              <a:path w="5788792" h="2245425">
                <a:moveTo>
                  <a:pt x="0" y="0"/>
                </a:moveTo>
                <a:lnTo>
                  <a:pt x="5788791" y="0"/>
                </a:lnTo>
                <a:lnTo>
                  <a:pt x="5788791" y="2245426"/>
                </a:lnTo>
                <a:lnTo>
                  <a:pt x="0" y="2245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EDA1A1D4-5305-85B0-389F-3BBCA559DDF4}"/>
              </a:ext>
            </a:extLst>
          </p:cNvPr>
          <p:cNvSpPr txBox="1"/>
          <p:nvPr/>
        </p:nvSpPr>
        <p:spPr>
          <a:xfrm>
            <a:off x="2918512" y="2504296"/>
            <a:ext cx="6354977" cy="1232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115"/>
              </a:lnSpc>
            </a:pPr>
            <a:r>
              <a:rPr lang="en-US" sz="3000" b="1">
                <a:solidFill>
                  <a:srgbClr val="F7EDE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H</a:t>
            </a:r>
            <a:r>
              <a:rPr lang="en-US" sz="3000" b="1" u="none" strike="noStrike">
                <a:solidFill>
                  <a:srgbClr val="F7EDE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ope you </a:t>
            </a:r>
            <a:r>
              <a:rPr lang="en-US" sz="3000" b="1">
                <a:solidFill>
                  <a:srgbClr val="F7EDE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go</a:t>
            </a:r>
            <a:r>
              <a:rPr lang="en-US" sz="3000" b="1" u="none" strike="noStrike">
                <a:solidFill>
                  <a:srgbClr val="F7EDE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t useful knowledge </a:t>
            </a:r>
          </a:p>
          <a:p>
            <a:pPr marL="0" lvl="0" indent="0" algn="ctr">
              <a:lnSpc>
                <a:spcPts val="5115"/>
              </a:lnSpc>
            </a:pPr>
            <a:r>
              <a:rPr lang="en-US" sz="3000" b="1" u="none" strike="noStrike">
                <a:solidFill>
                  <a:srgbClr val="F7EDE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from this presentation. </a:t>
            </a:r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D3884860-E256-37FD-09B7-E9228BCC57C4}"/>
              </a:ext>
            </a:extLst>
          </p:cNvPr>
          <p:cNvSpPr/>
          <p:nvPr/>
        </p:nvSpPr>
        <p:spPr>
          <a:xfrm flipV="1">
            <a:off x="0" y="-160171"/>
            <a:ext cx="4610501" cy="987944"/>
          </a:xfrm>
          <a:custGeom>
            <a:avLst/>
            <a:gdLst/>
            <a:ahLst/>
            <a:cxnLst/>
            <a:rect l="l" t="t" r="r" b="b"/>
            <a:pathLst>
              <a:path w="11227886" h="2417783">
                <a:moveTo>
                  <a:pt x="0" y="2417782"/>
                </a:moveTo>
                <a:lnTo>
                  <a:pt x="11227886" y="2417782"/>
                </a:lnTo>
                <a:lnTo>
                  <a:pt x="11227886" y="0"/>
                </a:lnTo>
                <a:lnTo>
                  <a:pt x="0" y="0"/>
                </a:lnTo>
                <a:lnTo>
                  <a:pt x="0" y="241778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63F16EDC-1FBD-416E-5E88-6B5043799AFE}"/>
              </a:ext>
            </a:extLst>
          </p:cNvPr>
          <p:cNvSpPr/>
          <p:nvPr/>
        </p:nvSpPr>
        <p:spPr>
          <a:xfrm rot="20586864">
            <a:off x="933455" y="265630"/>
            <a:ext cx="1067107" cy="831426"/>
          </a:xfrm>
          <a:custGeom>
            <a:avLst/>
            <a:gdLst/>
            <a:ahLst/>
            <a:cxnLst/>
            <a:rect l="l" t="t" r="r" b="b"/>
            <a:pathLst>
              <a:path w="1756921" h="1766833">
                <a:moveTo>
                  <a:pt x="0" y="0"/>
                </a:moveTo>
                <a:lnTo>
                  <a:pt x="1756921" y="0"/>
                </a:lnTo>
                <a:lnTo>
                  <a:pt x="1756921" y="1766834"/>
                </a:lnTo>
                <a:lnTo>
                  <a:pt x="0" y="17668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85362067-B3EC-8153-3DA7-AC0DFBD52205}"/>
              </a:ext>
            </a:extLst>
          </p:cNvPr>
          <p:cNvSpPr/>
          <p:nvPr/>
        </p:nvSpPr>
        <p:spPr>
          <a:xfrm flipH="1">
            <a:off x="10411884" y="5811957"/>
            <a:ext cx="2996108" cy="1780673"/>
          </a:xfrm>
          <a:custGeom>
            <a:avLst/>
            <a:gdLst/>
            <a:ahLst/>
            <a:cxnLst/>
            <a:rect l="l" t="t" r="r" b="b"/>
            <a:pathLst>
              <a:path w="7415792" h="5357910">
                <a:moveTo>
                  <a:pt x="7415792" y="0"/>
                </a:moveTo>
                <a:lnTo>
                  <a:pt x="0" y="0"/>
                </a:lnTo>
                <a:lnTo>
                  <a:pt x="0" y="5357910"/>
                </a:lnTo>
                <a:lnTo>
                  <a:pt x="7415792" y="5357910"/>
                </a:lnTo>
                <a:lnTo>
                  <a:pt x="741579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7040FF47-702B-85CA-3192-6BA7B50A9CB2}"/>
              </a:ext>
            </a:extLst>
          </p:cNvPr>
          <p:cNvSpPr/>
          <p:nvPr/>
        </p:nvSpPr>
        <p:spPr>
          <a:xfrm rot="2920748" flipH="1">
            <a:off x="11280744" y="5967176"/>
            <a:ext cx="845145" cy="387129"/>
          </a:xfrm>
          <a:custGeom>
            <a:avLst/>
            <a:gdLst/>
            <a:ahLst/>
            <a:cxnLst/>
            <a:rect l="l" t="t" r="r" b="b"/>
            <a:pathLst>
              <a:path w="1626126" h="772318">
                <a:moveTo>
                  <a:pt x="1626126" y="0"/>
                </a:moveTo>
                <a:lnTo>
                  <a:pt x="0" y="0"/>
                </a:lnTo>
                <a:lnTo>
                  <a:pt x="0" y="772319"/>
                </a:lnTo>
                <a:lnTo>
                  <a:pt x="1626126" y="772319"/>
                </a:lnTo>
                <a:lnTo>
                  <a:pt x="162612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38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F1F67-74D5-D889-2935-61612F384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CD4D1678-825B-F087-9D10-85515C9DAB62}"/>
              </a:ext>
            </a:extLst>
          </p:cNvPr>
          <p:cNvSpPr/>
          <p:nvPr/>
        </p:nvSpPr>
        <p:spPr>
          <a:xfrm>
            <a:off x="-29616" y="6087004"/>
            <a:ext cx="12441965" cy="1036392"/>
          </a:xfrm>
          <a:custGeom>
            <a:avLst/>
            <a:gdLst/>
            <a:ahLst/>
            <a:cxnLst/>
            <a:rect l="l" t="t" r="r" b="b"/>
            <a:pathLst>
              <a:path w="15730110" h="3387279">
                <a:moveTo>
                  <a:pt x="0" y="0"/>
                </a:moveTo>
                <a:lnTo>
                  <a:pt x="15730110" y="0"/>
                </a:lnTo>
                <a:lnTo>
                  <a:pt x="15730110" y="3387279"/>
                </a:lnTo>
                <a:lnTo>
                  <a:pt x="0" y="3387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297A2B-9F82-E96A-566A-21962E23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47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WHY DATA PROJECTS NEED A </a:t>
            </a:r>
            <a:r>
              <a:rPr lang="en-US" altLang="zh-CN">
                <a:solidFill>
                  <a:srgbClr val="423123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STRUCTURED PROCESS?</a:t>
            </a:r>
            <a:endParaRPr lang="en-CA" sz="2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F61D55-8B2E-1052-4B5A-E071E18C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altLang="zh-CN" sz="1700">
              <a:solidFill>
                <a:srgbClr val="423123"/>
              </a:solidFill>
              <a:latin typeface="Monterchi Sans"/>
              <a:ea typeface="Monterchi Sans"/>
              <a:cs typeface="Monterchi Sans"/>
              <a:sym typeface="Monterchi San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Many projects fail for predictable reasons, common failure patterns:</a:t>
            </a:r>
          </a:p>
          <a:p>
            <a:pPr marL="734059" lvl="1" indent="-367030">
              <a:lnSpc>
                <a:spcPct val="100000"/>
              </a:lnSpc>
              <a:buFont typeface="Arial"/>
              <a:buChar char="•"/>
            </a:pP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business goals are vague or change midstream; </a:t>
            </a:r>
          </a:p>
          <a:p>
            <a:pPr marL="734059" lvl="1" indent="-367030">
              <a:lnSpc>
                <a:spcPct val="100000"/>
              </a:lnSpc>
              <a:buFont typeface="Arial"/>
              <a:buChar char="•"/>
            </a:pP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teams “jump to modeling” before understanding the data;</a:t>
            </a:r>
          </a:p>
          <a:p>
            <a:pPr marL="734059" lvl="1" indent="-367030">
              <a:lnSpc>
                <a:spcPct val="100000"/>
              </a:lnSpc>
              <a:buFont typeface="Arial"/>
              <a:buChar char="•"/>
            </a:pP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quality issues appear late and cause rework; </a:t>
            </a:r>
          </a:p>
          <a:p>
            <a:pPr marL="734059" lvl="1" indent="-367030">
              <a:lnSpc>
                <a:spcPct val="100000"/>
              </a:lnSpc>
              <a:buFont typeface="Arial"/>
              <a:buChar char="•"/>
            </a:pP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handoffs are unclear; </a:t>
            </a:r>
          </a:p>
          <a:p>
            <a:pPr marL="734059" lvl="1" indent="-367030">
              <a:lnSpc>
                <a:spcPct val="100000"/>
              </a:lnSpc>
              <a:buFont typeface="Arial"/>
              <a:buChar char="•"/>
            </a:pP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and there is no shared language about readiness, risks, or success.</a:t>
            </a:r>
          </a:p>
          <a:p>
            <a:pPr marL="367029" lvl="1" indent="0">
              <a:lnSpc>
                <a:spcPct val="100000"/>
              </a:lnSpc>
              <a:buNone/>
            </a:pPr>
            <a:endParaRPr lang="en-US" altLang="zh-CN" sz="1700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7047523A-ADB4-88A6-4B11-D7C6510355F2}"/>
              </a:ext>
            </a:extLst>
          </p:cNvPr>
          <p:cNvSpPr/>
          <p:nvPr/>
        </p:nvSpPr>
        <p:spPr>
          <a:xfrm>
            <a:off x="8281587" y="2229259"/>
            <a:ext cx="3603385" cy="3544069"/>
          </a:xfrm>
          <a:custGeom>
            <a:avLst/>
            <a:gdLst/>
            <a:ahLst/>
            <a:cxnLst/>
            <a:rect l="l" t="t" r="r" b="b"/>
            <a:pathLst>
              <a:path w="7159954" h="6912610">
                <a:moveTo>
                  <a:pt x="0" y="0"/>
                </a:moveTo>
                <a:lnTo>
                  <a:pt x="7159954" y="0"/>
                </a:lnTo>
                <a:lnTo>
                  <a:pt x="7159954" y="6912610"/>
                </a:lnTo>
                <a:lnTo>
                  <a:pt x="0" y="6912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33D6E915-3D12-05E6-5910-3B1B4B4ACC95}"/>
              </a:ext>
            </a:extLst>
          </p:cNvPr>
          <p:cNvSpPr txBox="1">
            <a:spLocks/>
          </p:cNvSpPr>
          <p:nvPr/>
        </p:nvSpPr>
        <p:spPr>
          <a:xfrm>
            <a:off x="961786" y="4147548"/>
            <a:ext cx="6282266" cy="20294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7029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 </a:t>
            </a:r>
            <a:endParaRPr lang="en-US" altLang="zh-CN" sz="170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A structured process like CRISP-DM reduces these risks by </a:t>
            </a:r>
            <a:r>
              <a:rPr lang="en-US" altLang="zh-CN" sz="1700" b="1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forcing early agreement on outcomes</a:t>
            </a: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, </a:t>
            </a:r>
            <a:r>
              <a:rPr lang="en-US" altLang="zh-CN" sz="1700" b="1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front-loading data understanding and quality checks</a:t>
            </a: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, </a:t>
            </a:r>
            <a:r>
              <a:rPr lang="en-US" altLang="zh-CN" sz="1700" b="1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defining concrete deliverables per phase</a:t>
            </a: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, and </a:t>
            </a:r>
            <a:r>
              <a:rPr lang="en-US" altLang="zh-CN" sz="1700" b="1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normalizing iteration when new evidence appears.</a:t>
            </a:r>
          </a:p>
          <a:p>
            <a:pPr marL="367029" lvl="1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CN" sz="1700">
              <a:solidFill>
                <a:srgbClr val="423123"/>
              </a:solidFill>
              <a:latin typeface="Monterchi Sans"/>
              <a:ea typeface="Monterchi Sans"/>
              <a:cs typeface="Monterchi Sans"/>
              <a:sym typeface="Monterchi Sans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0E7979F8-977D-C4DA-B4DB-5B05181F66C3}"/>
              </a:ext>
            </a:extLst>
          </p:cNvPr>
          <p:cNvSpPr/>
          <p:nvPr/>
        </p:nvSpPr>
        <p:spPr>
          <a:xfrm flipH="1" flipV="1">
            <a:off x="9584519" y="-1029911"/>
            <a:ext cx="3538562" cy="2336800"/>
          </a:xfrm>
          <a:custGeom>
            <a:avLst/>
            <a:gdLst/>
            <a:ahLst/>
            <a:cxnLst/>
            <a:rect l="l" t="t" r="r" b="b"/>
            <a:pathLst>
              <a:path w="7415792" h="5357910">
                <a:moveTo>
                  <a:pt x="7415792" y="5357910"/>
                </a:moveTo>
                <a:lnTo>
                  <a:pt x="0" y="5357910"/>
                </a:lnTo>
                <a:lnTo>
                  <a:pt x="0" y="0"/>
                </a:lnTo>
                <a:lnTo>
                  <a:pt x="7415792" y="0"/>
                </a:lnTo>
                <a:lnTo>
                  <a:pt x="7415792" y="535791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D750FB1C-B6E7-00ED-BA77-8FBFF9BE91D5}"/>
              </a:ext>
            </a:extLst>
          </p:cNvPr>
          <p:cNvSpPr/>
          <p:nvPr/>
        </p:nvSpPr>
        <p:spPr>
          <a:xfrm rot="2267569">
            <a:off x="-7798" y="103725"/>
            <a:ext cx="952007" cy="383244"/>
          </a:xfrm>
          <a:custGeom>
            <a:avLst/>
            <a:gdLst/>
            <a:ahLst/>
            <a:cxnLst/>
            <a:rect l="l" t="t" r="r" b="b"/>
            <a:pathLst>
              <a:path w="1891278" h="898250">
                <a:moveTo>
                  <a:pt x="0" y="0"/>
                </a:moveTo>
                <a:lnTo>
                  <a:pt x="1891278" y="0"/>
                </a:lnTo>
                <a:lnTo>
                  <a:pt x="1891278" y="898251"/>
                </a:lnTo>
                <a:lnTo>
                  <a:pt x="0" y="8982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A863FA0-7CE5-E947-327D-70E5A94D464B}"/>
              </a:ext>
            </a:extLst>
          </p:cNvPr>
          <p:cNvSpPr/>
          <p:nvPr/>
        </p:nvSpPr>
        <p:spPr>
          <a:xfrm rot="1274199">
            <a:off x="10811552" y="392950"/>
            <a:ext cx="830998" cy="691045"/>
          </a:xfrm>
          <a:custGeom>
            <a:avLst/>
            <a:gdLst/>
            <a:ahLst/>
            <a:cxnLst/>
            <a:rect l="l" t="t" r="r" b="b"/>
            <a:pathLst>
              <a:path w="1741893" h="1751720">
                <a:moveTo>
                  <a:pt x="0" y="0"/>
                </a:moveTo>
                <a:lnTo>
                  <a:pt x="1741893" y="0"/>
                </a:lnTo>
                <a:lnTo>
                  <a:pt x="1741893" y="1751720"/>
                </a:lnTo>
                <a:lnTo>
                  <a:pt x="0" y="17517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450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ACD2C-E843-032B-B34F-27C0C1D27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A2DBBAA7-9FDA-DADD-C043-1873D6BD776D}"/>
              </a:ext>
            </a:extLst>
          </p:cNvPr>
          <p:cNvSpPr/>
          <p:nvPr/>
        </p:nvSpPr>
        <p:spPr>
          <a:xfrm rot="16501991">
            <a:off x="-354454" y="4182912"/>
            <a:ext cx="3367921" cy="4958955"/>
          </a:xfrm>
          <a:custGeom>
            <a:avLst/>
            <a:gdLst/>
            <a:ahLst/>
            <a:cxnLst/>
            <a:rect l="l" t="t" r="r" b="b"/>
            <a:pathLst>
              <a:path w="4721275" h="7496669">
                <a:moveTo>
                  <a:pt x="0" y="0"/>
                </a:moveTo>
                <a:lnTo>
                  <a:pt x="4721276" y="0"/>
                </a:lnTo>
                <a:lnTo>
                  <a:pt x="4721276" y="7496670"/>
                </a:lnTo>
                <a:lnTo>
                  <a:pt x="0" y="749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67119" b="-68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AF71167-3B70-5959-1C53-AE51D922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47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ts val="10559"/>
              </a:lnSpc>
            </a:pPr>
            <a:r>
              <a:rPr lang="en-US" altLang="zh-CN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WHAT CRISP-DM IS (AND IS NOT)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9994F2-87F1-9C91-FF72-D34208677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540"/>
            <a:ext cx="9364579" cy="212960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altLang="zh-CN" sz="1700">
              <a:solidFill>
                <a:srgbClr val="423123"/>
              </a:solidFill>
              <a:latin typeface="Monterchi Sans"/>
              <a:ea typeface="Monterchi Sans"/>
              <a:cs typeface="Monterchi Sans"/>
              <a:sym typeface="Monterchi Sans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altLang="zh-CN" sz="17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CRISP-DM is an end-to-end lifecycle for data work: from business framing, through data understanding and preparation, to modeling, evaluation, and deployment.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CN" sz="17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It is technology-neutral and repeatable, emphasizing auditable deliverables and decisions. </a:t>
            </a:r>
          </a:p>
          <a:p>
            <a:pPr marL="367029" lvl="1" indent="0">
              <a:lnSpc>
                <a:spcPct val="100000"/>
              </a:lnSpc>
              <a:buNone/>
            </a:pPr>
            <a:endParaRPr lang="en-US" altLang="zh-CN" sz="1700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7770A46B-D485-16DE-C269-786481635D7F}"/>
              </a:ext>
            </a:extLst>
          </p:cNvPr>
          <p:cNvSpPr txBox="1">
            <a:spLocks/>
          </p:cNvSpPr>
          <p:nvPr/>
        </p:nvSpPr>
        <p:spPr>
          <a:xfrm>
            <a:off x="3947161" y="3752684"/>
            <a:ext cx="7238938" cy="20294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altLang="zh-CN" sz="17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It is not a rigid waterfall.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CN" sz="17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Loops are expected (e.g., evaluation can send you back to data preparation or even business reframing).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CN" sz="17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The outcome is not a metric alone; it is a solution that creates measurable business value in production.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330FDB4D-3945-538D-B67B-7FBED3252DA8}"/>
              </a:ext>
            </a:extLst>
          </p:cNvPr>
          <p:cNvSpPr/>
          <p:nvPr/>
        </p:nvSpPr>
        <p:spPr>
          <a:xfrm rot="2267569">
            <a:off x="11307664" y="4575769"/>
            <a:ext cx="952007" cy="383244"/>
          </a:xfrm>
          <a:custGeom>
            <a:avLst/>
            <a:gdLst/>
            <a:ahLst/>
            <a:cxnLst/>
            <a:rect l="l" t="t" r="r" b="b"/>
            <a:pathLst>
              <a:path w="1891278" h="898250">
                <a:moveTo>
                  <a:pt x="0" y="0"/>
                </a:moveTo>
                <a:lnTo>
                  <a:pt x="1891278" y="0"/>
                </a:lnTo>
                <a:lnTo>
                  <a:pt x="1891278" y="898251"/>
                </a:lnTo>
                <a:lnTo>
                  <a:pt x="0" y="8982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1A845C07-C749-9ADA-7737-D9B5D0A3A070}"/>
              </a:ext>
            </a:extLst>
          </p:cNvPr>
          <p:cNvSpPr/>
          <p:nvPr/>
        </p:nvSpPr>
        <p:spPr>
          <a:xfrm>
            <a:off x="240631" y="3955230"/>
            <a:ext cx="3108961" cy="3168165"/>
          </a:xfrm>
          <a:custGeom>
            <a:avLst/>
            <a:gdLst/>
            <a:ahLst/>
            <a:cxnLst/>
            <a:rect l="l" t="t" r="r" b="b"/>
            <a:pathLst>
              <a:path w="6426860" h="6029563">
                <a:moveTo>
                  <a:pt x="0" y="0"/>
                </a:moveTo>
                <a:lnTo>
                  <a:pt x="6426860" y="0"/>
                </a:lnTo>
                <a:lnTo>
                  <a:pt x="6426860" y="6029563"/>
                </a:lnTo>
                <a:lnTo>
                  <a:pt x="0" y="60295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06BBCC8C-A2E4-0228-9019-1DE6AF7E4B12}"/>
              </a:ext>
            </a:extLst>
          </p:cNvPr>
          <p:cNvSpPr/>
          <p:nvPr/>
        </p:nvSpPr>
        <p:spPr>
          <a:xfrm flipH="1" flipV="1">
            <a:off x="1711401" y="-66135"/>
            <a:ext cx="10515600" cy="720796"/>
          </a:xfrm>
          <a:custGeom>
            <a:avLst/>
            <a:gdLst/>
            <a:ahLst/>
            <a:cxnLst/>
            <a:rect l="l" t="t" r="r" b="b"/>
            <a:pathLst>
              <a:path w="16269551" h="3503441">
                <a:moveTo>
                  <a:pt x="16269551" y="3503441"/>
                </a:moveTo>
                <a:lnTo>
                  <a:pt x="0" y="3503441"/>
                </a:lnTo>
                <a:lnTo>
                  <a:pt x="0" y="0"/>
                </a:lnTo>
                <a:lnTo>
                  <a:pt x="16269551" y="0"/>
                </a:lnTo>
                <a:lnTo>
                  <a:pt x="16269551" y="3503441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9075038D-476B-D78F-C642-C7CBCEB8369B}"/>
              </a:ext>
            </a:extLst>
          </p:cNvPr>
          <p:cNvSpPr/>
          <p:nvPr/>
        </p:nvSpPr>
        <p:spPr>
          <a:xfrm>
            <a:off x="-419425" y="-404078"/>
            <a:ext cx="1257626" cy="1135598"/>
          </a:xfrm>
          <a:custGeom>
            <a:avLst/>
            <a:gdLst/>
            <a:ahLst/>
            <a:cxnLst/>
            <a:rect l="l" t="t" r="r" b="b"/>
            <a:pathLst>
              <a:path w="1988367" h="1988367">
                <a:moveTo>
                  <a:pt x="0" y="0"/>
                </a:moveTo>
                <a:lnTo>
                  <a:pt x="1988367" y="0"/>
                </a:lnTo>
                <a:lnTo>
                  <a:pt x="1988367" y="1988367"/>
                </a:lnTo>
                <a:lnTo>
                  <a:pt x="0" y="19883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AB111BFC-B295-1223-D317-6FA4223D4386}"/>
              </a:ext>
            </a:extLst>
          </p:cNvPr>
          <p:cNvSpPr/>
          <p:nvPr/>
        </p:nvSpPr>
        <p:spPr>
          <a:xfrm rot="1274199">
            <a:off x="11057333" y="-1610"/>
            <a:ext cx="1180539" cy="900660"/>
          </a:xfrm>
          <a:custGeom>
            <a:avLst/>
            <a:gdLst/>
            <a:ahLst/>
            <a:cxnLst/>
            <a:rect l="l" t="t" r="r" b="b"/>
            <a:pathLst>
              <a:path w="1741893" h="1751720">
                <a:moveTo>
                  <a:pt x="0" y="0"/>
                </a:moveTo>
                <a:lnTo>
                  <a:pt x="1741894" y="0"/>
                </a:lnTo>
                <a:lnTo>
                  <a:pt x="1741894" y="1751720"/>
                </a:lnTo>
                <a:lnTo>
                  <a:pt x="0" y="17517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22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03B5E-D8A4-1F65-EE93-50AFF65E8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8">
            <a:extLst>
              <a:ext uri="{FF2B5EF4-FFF2-40B4-BE49-F238E27FC236}">
                <a16:creationId xmlns:a16="http://schemas.microsoft.com/office/drawing/2014/main" id="{A67D92F3-B4F6-D35F-4133-9C939806B9DC}"/>
              </a:ext>
            </a:extLst>
          </p:cNvPr>
          <p:cNvSpPr/>
          <p:nvPr/>
        </p:nvSpPr>
        <p:spPr>
          <a:xfrm flipH="1" flipV="1">
            <a:off x="9584519" y="-1029911"/>
            <a:ext cx="3538562" cy="2336800"/>
          </a:xfrm>
          <a:custGeom>
            <a:avLst/>
            <a:gdLst/>
            <a:ahLst/>
            <a:cxnLst/>
            <a:rect l="l" t="t" r="r" b="b"/>
            <a:pathLst>
              <a:path w="7415792" h="5357910">
                <a:moveTo>
                  <a:pt x="7415792" y="5357910"/>
                </a:moveTo>
                <a:lnTo>
                  <a:pt x="0" y="5357910"/>
                </a:lnTo>
                <a:lnTo>
                  <a:pt x="0" y="0"/>
                </a:lnTo>
                <a:lnTo>
                  <a:pt x="7415792" y="0"/>
                </a:lnTo>
                <a:lnTo>
                  <a:pt x="7415792" y="535791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343AA049-F90E-EB53-B526-2CB3679C7ABC}"/>
              </a:ext>
            </a:extLst>
          </p:cNvPr>
          <p:cNvSpPr/>
          <p:nvPr/>
        </p:nvSpPr>
        <p:spPr>
          <a:xfrm>
            <a:off x="8275641" y="4824722"/>
            <a:ext cx="3064416" cy="1072523"/>
          </a:xfrm>
          <a:prstGeom prst="flowChartAlternateProcess">
            <a:avLst/>
          </a:prstGeom>
          <a:solidFill>
            <a:srgbClr val="50A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C535B234-4FB7-D2A9-9B38-8CDC5A85A0AA}"/>
              </a:ext>
            </a:extLst>
          </p:cNvPr>
          <p:cNvSpPr/>
          <p:nvPr/>
        </p:nvSpPr>
        <p:spPr>
          <a:xfrm>
            <a:off x="8411163" y="3436088"/>
            <a:ext cx="3254641" cy="923331"/>
          </a:xfrm>
          <a:prstGeom prst="flowChartAlternateProcess">
            <a:avLst/>
          </a:prstGeom>
          <a:solidFill>
            <a:srgbClr val="50A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B77C34C5-D7EB-7F78-8824-7F0C37B15401}"/>
              </a:ext>
            </a:extLst>
          </p:cNvPr>
          <p:cNvSpPr/>
          <p:nvPr/>
        </p:nvSpPr>
        <p:spPr>
          <a:xfrm>
            <a:off x="7765558" y="1980735"/>
            <a:ext cx="3254641" cy="923331"/>
          </a:xfrm>
          <a:prstGeom prst="flowChartAlternateProcess">
            <a:avLst/>
          </a:prstGeom>
          <a:solidFill>
            <a:srgbClr val="50A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A7427D50-34C6-57FF-0759-38B5BD5A98C8}"/>
              </a:ext>
            </a:extLst>
          </p:cNvPr>
          <p:cNvSpPr/>
          <p:nvPr/>
        </p:nvSpPr>
        <p:spPr>
          <a:xfrm>
            <a:off x="453191" y="5055186"/>
            <a:ext cx="3495806" cy="923330"/>
          </a:xfrm>
          <a:prstGeom prst="flowChartAlternateProcess">
            <a:avLst/>
          </a:prstGeom>
          <a:solidFill>
            <a:srgbClr val="50A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625C45D1-DDCA-F9C6-43AF-D84C252F7814}"/>
              </a:ext>
            </a:extLst>
          </p:cNvPr>
          <p:cNvSpPr/>
          <p:nvPr/>
        </p:nvSpPr>
        <p:spPr>
          <a:xfrm>
            <a:off x="537685" y="3588963"/>
            <a:ext cx="2906802" cy="1125407"/>
          </a:xfrm>
          <a:prstGeom prst="flowChartAlternateProcess">
            <a:avLst/>
          </a:prstGeom>
          <a:solidFill>
            <a:srgbClr val="50A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E5DA777C-B382-6C01-44C9-FA73AA644C29}"/>
              </a:ext>
            </a:extLst>
          </p:cNvPr>
          <p:cNvSpPr/>
          <p:nvPr/>
        </p:nvSpPr>
        <p:spPr>
          <a:xfrm>
            <a:off x="694356" y="1969376"/>
            <a:ext cx="3254641" cy="1125407"/>
          </a:xfrm>
          <a:prstGeom prst="flowChartAlternateProcess">
            <a:avLst/>
          </a:prstGeom>
          <a:solidFill>
            <a:srgbClr val="50A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EA2FADE-8F3B-28B6-B674-42A6346D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296"/>
            <a:ext cx="10515600" cy="1325563"/>
          </a:xfrm>
        </p:spPr>
        <p:txBody>
          <a:bodyPr>
            <a:normAutofit/>
          </a:bodyPr>
          <a:lstStyle/>
          <a:p>
            <a:pPr lvl="0">
              <a:lnSpc>
                <a:spcPts val="6527"/>
              </a:lnSpc>
            </a:pPr>
            <a:r>
              <a:rPr lang="en-US" altLang="zh-CN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THE SIX PHASES AT A GLANCE </a:t>
            </a: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E2710865-795E-E71C-65FB-2A1B5390C360}"/>
              </a:ext>
            </a:extLst>
          </p:cNvPr>
          <p:cNvSpPr/>
          <p:nvPr/>
        </p:nvSpPr>
        <p:spPr>
          <a:xfrm rot="1274199">
            <a:off x="11057333" y="-1610"/>
            <a:ext cx="1180539" cy="900660"/>
          </a:xfrm>
          <a:custGeom>
            <a:avLst/>
            <a:gdLst/>
            <a:ahLst/>
            <a:cxnLst/>
            <a:rect l="l" t="t" r="r" b="b"/>
            <a:pathLst>
              <a:path w="1741893" h="1751720">
                <a:moveTo>
                  <a:pt x="0" y="0"/>
                </a:moveTo>
                <a:lnTo>
                  <a:pt x="1741894" y="0"/>
                </a:lnTo>
                <a:lnTo>
                  <a:pt x="1741894" y="1751720"/>
                </a:lnTo>
                <a:lnTo>
                  <a:pt x="0" y="1751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0EF22-798D-75C7-FE96-CDDCE9D82CF0}"/>
              </a:ext>
            </a:extLst>
          </p:cNvPr>
          <p:cNvSpPr txBox="1"/>
          <p:nvPr/>
        </p:nvSpPr>
        <p:spPr>
          <a:xfrm>
            <a:off x="774515" y="2070414"/>
            <a:ext cx="309432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5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1.</a:t>
            </a:r>
            <a:r>
              <a:rPr lang="en-US" sz="1500" b="1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Business Understanding</a:t>
            </a:r>
            <a:r>
              <a:rPr lang="en-US" sz="1500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: What problem are we solving, for whom, under which constraints, and how will we recognize success?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5EC04474-72D2-0530-8A8F-A46F1418AFBE}"/>
              </a:ext>
            </a:extLst>
          </p:cNvPr>
          <p:cNvSpPr txBox="1"/>
          <p:nvPr/>
        </p:nvSpPr>
        <p:spPr>
          <a:xfrm>
            <a:off x="792357" y="3719161"/>
            <a:ext cx="262551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/>
            <a:r>
              <a:rPr lang="en-US" sz="1500">
                <a:solidFill>
                  <a:srgbClr val="423123"/>
                </a:solidFill>
                <a:latin typeface="Monterchi Sans Bold"/>
                <a:sym typeface="Monterchi Sans Bold"/>
              </a:rPr>
              <a:t>2.</a:t>
            </a:r>
            <a:r>
              <a:rPr lang="en-US" sz="1500" b="1">
                <a:solidFill>
                  <a:srgbClr val="423123"/>
                </a:solidFill>
                <a:latin typeface="Monterchi Sans Bold"/>
                <a:sym typeface="Monterchi Sans Bold"/>
              </a:rPr>
              <a:t>Data Understanding</a:t>
            </a:r>
            <a:r>
              <a:rPr lang="en-US" sz="1500">
                <a:solidFill>
                  <a:srgbClr val="423123"/>
                </a:solidFill>
                <a:latin typeface="Monterchi Sans Bold"/>
                <a:sym typeface="Monterchi Sans Bold"/>
              </a:rPr>
              <a:t>: What data exists, what is missing, how good is it, and what does early exploration reveal?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C183AD2D-29B7-DBDA-0D84-B97AC6B61961}"/>
              </a:ext>
            </a:extLst>
          </p:cNvPr>
          <p:cNvSpPr txBox="1"/>
          <p:nvPr/>
        </p:nvSpPr>
        <p:spPr>
          <a:xfrm>
            <a:off x="607728" y="5155785"/>
            <a:ext cx="3254641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/>
            <a:r>
              <a:rPr lang="en-US" sz="1500">
                <a:solidFill>
                  <a:srgbClr val="423123"/>
                </a:solidFill>
                <a:latin typeface="Monterchi Sans Bold"/>
                <a:sym typeface="Monterchi Sans Bold"/>
              </a:rPr>
              <a:t>3</a:t>
            </a:r>
            <a:r>
              <a:rPr lang="en-US" sz="1500" b="1">
                <a:solidFill>
                  <a:srgbClr val="423123"/>
                </a:solidFill>
                <a:latin typeface="Monterchi Sans Bold"/>
                <a:sym typeface="Monterchi Sans Bold"/>
              </a:rPr>
              <a:t>.Data Preparation</a:t>
            </a:r>
            <a:r>
              <a:rPr lang="en-US" sz="1500">
                <a:solidFill>
                  <a:srgbClr val="423123"/>
                </a:solidFill>
                <a:latin typeface="Monterchi Sans Bold"/>
                <a:sym typeface="Monterchi Sans Bold"/>
              </a:rPr>
              <a:t>: How do we clean, transform, and engineer features to create a reliable modeling table?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D170E048-2BD1-B427-C4BB-72E439DDD2EB}"/>
              </a:ext>
            </a:extLst>
          </p:cNvPr>
          <p:cNvSpPr txBox="1"/>
          <p:nvPr/>
        </p:nvSpPr>
        <p:spPr>
          <a:xfrm>
            <a:off x="8327434" y="4902180"/>
            <a:ext cx="3064416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/>
            <a:r>
              <a:rPr lang="en-US" sz="1500">
                <a:solidFill>
                  <a:srgbClr val="423123"/>
                </a:solidFill>
                <a:latin typeface="Monterchi Sans Bold"/>
                <a:sym typeface="Monterchi Sans Bold"/>
              </a:rPr>
              <a:t>4.</a:t>
            </a:r>
            <a:r>
              <a:rPr lang="en-US" sz="1500" b="1">
                <a:solidFill>
                  <a:srgbClr val="423123"/>
                </a:solidFill>
                <a:latin typeface="Monterchi Sans Bold"/>
                <a:sym typeface="Monterchi Sans Bold"/>
              </a:rPr>
              <a:t>Modeling</a:t>
            </a:r>
            <a:r>
              <a:rPr lang="en-US" sz="1500">
                <a:solidFill>
                  <a:srgbClr val="423123"/>
                </a:solidFill>
                <a:latin typeface="Monterchi Sans Bold"/>
                <a:sym typeface="Monterchi Sans Bold"/>
              </a:rPr>
              <a:t>: Which candidates should we try, how do we tune and compare them, and how do we log experiments?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E2397-2979-46FA-4865-AC92AD2F7CD9}"/>
              </a:ext>
            </a:extLst>
          </p:cNvPr>
          <p:cNvSpPr txBox="1"/>
          <p:nvPr/>
        </p:nvSpPr>
        <p:spPr>
          <a:xfrm rot="1098">
            <a:off x="8513536" y="3614136"/>
            <a:ext cx="3052115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/>
            <a:r>
              <a:rPr lang="en-US" sz="1500">
                <a:solidFill>
                  <a:srgbClr val="423123"/>
                </a:solidFill>
                <a:latin typeface="Monterchi Sans Bold"/>
                <a:sym typeface="Monterchi Sans Bold"/>
              </a:rPr>
              <a:t>5.</a:t>
            </a:r>
            <a:r>
              <a:rPr lang="en-US" sz="1500" b="1">
                <a:solidFill>
                  <a:srgbClr val="423123"/>
                </a:solidFill>
                <a:latin typeface="Monterchi Sans Bold"/>
                <a:sym typeface="Monterchi Sans Bold"/>
              </a:rPr>
              <a:t>Evaluation</a:t>
            </a:r>
            <a:r>
              <a:rPr lang="en-US" sz="1500">
                <a:solidFill>
                  <a:srgbClr val="423123"/>
                </a:solidFill>
                <a:latin typeface="Monterchi Sans Bold"/>
                <a:sym typeface="Monterchi Sans Bold"/>
              </a:rPr>
              <a:t>: Do results satisfy both statistical criteria and business KPIs, and what risks remain?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D0514DB-A132-D25E-0DD8-107B11A52A11}"/>
              </a:ext>
            </a:extLst>
          </p:cNvPr>
          <p:cNvSpPr txBox="1"/>
          <p:nvPr/>
        </p:nvSpPr>
        <p:spPr>
          <a:xfrm>
            <a:off x="7912429" y="2096556"/>
            <a:ext cx="316800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/>
            <a:r>
              <a:rPr lang="en-US" sz="1500">
                <a:solidFill>
                  <a:srgbClr val="423123"/>
                </a:solidFill>
                <a:latin typeface="Monterchi Sans Bold"/>
                <a:sym typeface="Monterchi Sans Bold"/>
              </a:rPr>
              <a:t>6.</a:t>
            </a:r>
            <a:r>
              <a:rPr lang="en-US" sz="1500" b="1">
                <a:solidFill>
                  <a:srgbClr val="423123"/>
                </a:solidFill>
                <a:latin typeface="Monterchi Sans Bold"/>
                <a:sym typeface="Monterchi Sans Bold"/>
              </a:rPr>
              <a:t>Deployment</a:t>
            </a:r>
            <a:r>
              <a:rPr lang="en-US" sz="1500">
                <a:solidFill>
                  <a:srgbClr val="423123"/>
                </a:solidFill>
                <a:latin typeface="Monterchi Sans Bold"/>
                <a:sym typeface="Monterchi Sans Bold"/>
              </a:rPr>
              <a:t>: How do we integrate, monitor, and iterate safely in real systems?</a:t>
            </a:r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A5CE57AF-995D-A370-20D9-1FA4D391C7AC}"/>
              </a:ext>
            </a:extLst>
          </p:cNvPr>
          <p:cNvSpPr/>
          <p:nvPr/>
        </p:nvSpPr>
        <p:spPr>
          <a:xfrm>
            <a:off x="3750450" y="2775281"/>
            <a:ext cx="4500185" cy="3072008"/>
          </a:xfrm>
          <a:custGeom>
            <a:avLst/>
            <a:gdLst/>
            <a:ahLst/>
            <a:cxnLst/>
            <a:rect l="l" t="t" r="r" b="b"/>
            <a:pathLst>
              <a:path w="6299200" h="3124200">
                <a:moveTo>
                  <a:pt x="1562100" y="0"/>
                </a:moveTo>
                <a:lnTo>
                  <a:pt x="4737100" y="0"/>
                </a:lnTo>
                <a:cubicBezTo>
                  <a:pt x="5599246" y="0"/>
                  <a:pt x="6299200" y="699954"/>
                  <a:pt x="6299200" y="1562100"/>
                </a:cubicBezTo>
                <a:lnTo>
                  <a:pt x="6299200" y="1562100"/>
                </a:lnTo>
                <a:cubicBezTo>
                  <a:pt x="6299200" y="2424246"/>
                  <a:pt x="5599246" y="3124200"/>
                  <a:pt x="4737100" y="3124200"/>
                </a:cubicBezTo>
                <a:lnTo>
                  <a:pt x="1562100" y="3124200"/>
                </a:lnTo>
                <a:cubicBezTo>
                  <a:pt x="699954" y="3124200"/>
                  <a:pt x="0" y="2424246"/>
                  <a:pt x="0" y="1562100"/>
                </a:cubicBezTo>
                <a:lnTo>
                  <a:pt x="0" y="1562100"/>
                </a:lnTo>
                <a:cubicBezTo>
                  <a:pt x="0" y="699954"/>
                  <a:pt x="699954" y="0"/>
                  <a:pt x="1562100" y="0"/>
                </a:cubicBezTo>
                <a:close/>
              </a:path>
            </a:pathLst>
          </a:custGeom>
          <a:solidFill>
            <a:srgbClr val="50A0C0">
              <a:alpha val="0"/>
            </a:srgbClr>
          </a:solidFill>
          <a:ln w="25400">
            <a:solidFill>
              <a:srgbClr val="50A0C0"/>
            </a:solidFill>
            <a:prstDash val="dash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2">
            <a:extLst>
              <a:ext uri="{FF2B5EF4-FFF2-40B4-BE49-F238E27FC236}">
                <a16:creationId xmlns:a16="http://schemas.microsoft.com/office/drawing/2014/main" id="{FBF66779-C181-4F34-54CE-BEB09808F852}"/>
              </a:ext>
            </a:extLst>
          </p:cNvPr>
          <p:cNvSpPr/>
          <p:nvPr/>
        </p:nvSpPr>
        <p:spPr>
          <a:xfrm>
            <a:off x="4809067" y="3250575"/>
            <a:ext cx="2032000" cy="2032000"/>
          </a:xfrm>
          <a:custGeom>
            <a:avLst/>
            <a:gdLst/>
            <a:ahLst/>
            <a:cxnLst/>
            <a:rect l="l" t="t" r="r" b="b"/>
            <a:pathLst>
              <a:path w="2032000" h="2032000">
                <a:moveTo>
                  <a:pt x="1016000" y="0"/>
                </a:moveTo>
                <a:lnTo>
                  <a:pt x="1016000" y="0"/>
                </a:lnTo>
                <a:cubicBezTo>
                  <a:pt x="1576746" y="0"/>
                  <a:pt x="2032000" y="455254"/>
                  <a:pt x="2032000" y="1016000"/>
                </a:cubicBezTo>
                <a:lnTo>
                  <a:pt x="2032000" y="1016000"/>
                </a:lnTo>
                <a:cubicBezTo>
                  <a:pt x="2032000" y="1576746"/>
                  <a:pt x="1576746" y="2032000"/>
                  <a:pt x="1016000" y="2032000"/>
                </a:cubicBezTo>
                <a:lnTo>
                  <a:pt x="1016000" y="2032000"/>
                </a:lnTo>
                <a:cubicBezTo>
                  <a:pt x="455254" y="2032000"/>
                  <a:pt x="0" y="1576746"/>
                  <a:pt x="0" y="1016000"/>
                </a:cubicBezTo>
                <a:lnTo>
                  <a:pt x="0" y="1016000"/>
                </a:lnTo>
                <a:cubicBezTo>
                  <a:pt x="0" y="455254"/>
                  <a:pt x="455254" y="0"/>
                  <a:pt x="1016000" y="0"/>
                </a:cubicBezTo>
                <a:close/>
              </a:path>
            </a:pathLst>
          </a:custGeom>
          <a:solidFill>
            <a:srgbClr val="50A0C0"/>
          </a:solidFill>
          <a:ln>
            <a:solidFill>
              <a:schemeClr val="accent2"/>
            </a:solidFill>
          </a:ln>
          <a:effectLst>
            <a:outerShdw blurRad="317500" dist="254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3">
            <a:extLst>
              <a:ext uri="{FF2B5EF4-FFF2-40B4-BE49-F238E27FC236}">
                <a16:creationId xmlns:a16="http://schemas.microsoft.com/office/drawing/2014/main" id="{B2B56DCC-97CA-7EF6-C24D-74EF49F2DAB1}"/>
              </a:ext>
            </a:extLst>
          </p:cNvPr>
          <p:cNvSpPr/>
          <p:nvPr/>
        </p:nvSpPr>
        <p:spPr>
          <a:xfrm>
            <a:off x="5637742" y="38728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57262" y="142875"/>
                </a:moveTo>
                <a:lnTo>
                  <a:pt x="363141" y="142875"/>
                </a:lnTo>
                <a:cubicBezTo>
                  <a:pt x="373038" y="142875"/>
                  <a:pt x="381000" y="134913"/>
                  <a:pt x="381000" y="125016"/>
                </a:cubicBezTo>
                <a:lnTo>
                  <a:pt x="381000" y="17859"/>
                </a:lnTo>
                <a:cubicBezTo>
                  <a:pt x="381000" y="10641"/>
                  <a:pt x="376684" y="4093"/>
                  <a:pt x="369987" y="1339"/>
                </a:cubicBezTo>
                <a:cubicBezTo>
                  <a:pt x="363289" y="-1414"/>
                  <a:pt x="355625" y="149"/>
                  <a:pt x="350490" y="5209"/>
                </a:cubicBezTo>
                <a:lnTo>
                  <a:pt x="312018" y="43755"/>
                </a:lnTo>
                <a:cubicBezTo>
                  <a:pt x="279053" y="16446"/>
                  <a:pt x="236637" y="0"/>
                  <a:pt x="190500" y="0"/>
                </a:cubicBezTo>
                <a:cubicBezTo>
                  <a:pt x="94506" y="0"/>
                  <a:pt x="15106" y="70991"/>
                  <a:pt x="1935" y="163339"/>
                </a:cubicBezTo>
                <a:cubicBezTo>
                  <a:pt x="74" y="176361"/>
                  <a:pt x="9079" y="188416"/>
                  <a:pt x="22101" y="190277"/>
                </a:cubicBezTo>
                <a:cubicBezTo>
                  <a:pt x="35123" y="192137"/>
                  <a:pt x="47179" y="183059"/>
                  <a:pt x="49039" y="170111"/>
                </a:cubicBezTo>
                <a:cubicBezTo>
                  <a:pt x="58936" y="100831"/>
                  <a:pt x="118542" y="47625"/>
                  <a:pt x="190500" y="47625"/>
                </a:cubicBezTo>
                <a:cubicBezTo>
                  <a:pt x="223540" y="47625"/>
                  <a:pt x="253901" y="58787"/>
                  <a:pt x="278085" y="77614"/>
                </a:cubicBezTo>
                <a:lnTo>
                  <a:pt x="243334" y="112365"/>
                </a:lnTo>
                <a:cubicBezTo>
                  <a:pt x="238199" y="117500"/>
                  <a:pt x="236711" y="125164"/>
                  <a:pt x="239464" y="131862"/>
                </a:cubicBezTo>
                <a:cubicBezTo>
                  <a:pt x="242218" y="138559"/>
                  <a:pt x="248766" y="142875"/>
                  <a:pt x="255984" y="142875"/>
                </a:cubicBezTo>
                <a:lnTo>
                  <a:pt x="357262" y="142875"/>
                </a:lnTo>
                <a:close/>
                <a:moveTo>
                  <a:pt x="379140" y="217661"/>
                </a:moveTo>
                <a:cubicBezTo>
                  <a:pt x="381000" y="204639"/>
                  <a:pt x="371921" y="192584"/>
                  <a:pt x="358973" y="190723"/>
                </a:cubicBezTo>
                <a:cubicBezTo>
                  <a:pt x="346025" y="188863"/>
                  <a:pt x="333896" y="197941"/>
                  <a:pt x="332036" y="210889"/>
                </a:cubicBezTo>
                <a:cubicBezTo>
                  <a:pt x="322138" y="280095"/>
                  <a:pt x="262533" y="333301"/>
                  <a:pt x="190574" y="333301"/>
                </a:cubicBezTo>
                <a:cubicBezTo>
                  <a:pt x="157535" y="333301"/>
                  <a:pt x="127174" y="322138"/>
                  <a:pt x="102989" y="303312"/>
                </a:cubicBezTo>
                <a:lnTo>
                  <a:pt x="137666" y="268635"/>
                </a:lnTo>
                <a:cubicBezTo>
                  <a:pt x="142801" y="263500"/>
                  <a:pt x="144289" y="255836"/>
                  <a:pt x="141536" y="249138"/>
                </a:cubicBezTo>
                <a:cubicBezTo>
                  <a:pt x="138782" y="242441"/>
                  <a:pt x="132234" y="238125"/>
                  <a:pt x="125016" y="238125"/>
                </a:cubicBezTo>
                <a:lnTo>
                  <a:pt x="17859" y="238125"/>
                </a:lnTo>
                <a:cubicBezTo>
                  <a:pt x="7962" y="238125"/>
                  <a:pt x="0" y="246087"/>
                  <a:pt x="0" y="255984"/>
                </a:cubicBezTo>
                <a:lnTo>
                  <a:pt x="0" y="363141"/>
                </a:lnTo>
                <a:cubicBezTo>
                  <a:pt x="0" y="370359"/>
                  <a:pt x="4316" y="376907"/>
                  <a:pt x="11013" y="379661"/>
                </a:cubicBezTo>
                <a:cubicBezTo>
                  <a:pt x="17711" y="382414"/>
                  <a:pt x="25375" y="380851"/>
                  <a:pt x="30510" y="375791"/>
                </a:cubicBezTo>
                <a:lnTo>
                  <a:pt x="69056" y="337245"/>
                </a:lnTo>
                <a:cubicBezTo>
                  <a:pt x="101947" y="364554"/>
                  <a:pt x="144363" y="381000"/>
                  <a:pt x="190500" y="381000"/>
                </a:cubicBezTo>
                <a:cubicBezTo>
                  <a:pt x="286494" y="381000"/>
                  <a:pt x="365894" y="310009"/>
                  <a:pt x="379065" y="21766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1958D9E3-41CF-F7F3-E1E1-A57FD2254A76}"/>
              </a:ext>
            </a:extLst>
          </p:cNvPr>
          <p:cNvSpPr/>
          <p:nvPr/>
        </p:nvSpPr>
        <p:spPr>
          <a:xfrm>
            <a:off x="5228365" y="4304675"/>
            <a:ext cx="1701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CRISP-DM</a:t>
            </a:r>
            <a:endParaRPr lang="en-US" sz="1600"/>
          </a:p>
        </p:txBody>
      </p:sp>
      <p:sp>
        <p:nvSpPr>
          <p:cNvPr id="32" name="Freeform 4">
            <a:extLst>
              <a:ext uri="{FF2B5EF4-FFF2-40B4-BE49-F238E27FC236}">
                <a16:creationId xmlns:a16="http://schemas.microsoft.com/office/drawing/2014/main" id="{24322264-0385-1FBC-96A5-42ED8D7539E0}"/>
              </a:ext>
            </a:extLst>
          </p:cNvPr>
          <p:cNvSpPr/>
          <p:nvPr/>
        </p:nvSpPr>
        <p:spPr>
          <a:xfrm>
            <a:off x="0" y="6290407"/>
            <a:ext cx="12560968" cy="726410"/>
          </a:xfrm>
          <a:custGeom>
            <a:avLst/>
            <a:gdLst/>
            <a:ahLst/>
            <a:cxnLst/>
            <a:rect l="l" t="t" r="r" b="b"/>
            <a:pathLst>
              <a:path w="16269551" h="3503441">
                <a:moveTo>
                  <a:pt x="0" y="0"/>
                </a:moveTo>
                <a:lnTo>
                  <a:pt x="16269551" y="0"/>
                </a:lnTo>
                <a:lnTo>
                  <a:pt x="16269551" y="3503441"/>
                </a:lnTo>
                <a:lnTo>
                  <a:pt x="0" y="35034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E97DCD48-20AF-6A42-1AB7-1F53DB67F0E0}"/>
              </a:ext>
            </a:extLst>
          </p:cNvPr>
          <p:cNvSpPr/>
          <p:nvPr/>
        </p:nvSpPr>
        <p:spPr>
          <a:xfrm rot="20064302">
            <a:off x="7461451" y="6357985"/>
            <a:ext cx="901956" cy="373401"/>
          </a:xfrm>
          <a:custGeom>
            <a:avLst/>
            <a:gdLst/>
            <a:ahLst/>
            <a:cxnLst/>
            <a:rect l="l" t="t" r="r" b="b"/>
            <a:pathLst>
              <a:path w="1517923" h="720928">
                <a:moveTo>
                  <a:pt x="0" y="0"/>
                </a:moveTo>
                <a:lnTo>
                  <a:pt x="1517924" y="0"/>
                </a:lnTo>
                <a:lnTo>
                  <a:pt x="1517924" y="720928"/>
                </a:lnTo>
                <a:lnTo>
                  <a:pt x="0" y="7209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AC746E8F-5406-0600-42C3-D56CB13AAF65}"/>
              </a:ext>
            </a:extLst>
          </p:cNvPr>
          <p:cNvSpPr/>
          <p:nvPr/>
        </p:nvSpPr>
        <p:spPr>
          <a:xfrm>
            <a:off x="-419425" y="-404078"/>
            <a:ext cx="1257626" cy="1135598"/>
          </a:xfrm>
          <a:custGeom>
            <a:avLst/>
            <a:gdLst/>
            <a:ahLst/>
            <a:cxnLst/>
            <a:rect l="l" t="t" r="r" b="b"/>
            <a:pathLst>
              <a:path w="1988367" h="1988367">
                <a:moveTo>
                  <a:pt x="0" y="0"/>
                </a:moveTo>
                <a:lnTo>
                  <a:pt x="1988367" y="0"/>
                </a:lnTo>
                <a:lnTo>
                  <a:pt x="1988367" y="1988367"/>
                </a:lnTo>
                <a:lnTo>
                  <a:pt x="0" y="19883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054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C6EF2-8D62-0B78-07FC-5B53D90CB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884E485B-C10A-3088-ABB0-8568DEEEBFE1}"/>
              </a:ext>
            </a:extLst>
          </p:cNvPr>
          <p:cNvSpPr/>
          <p:nvPr/>
        </p:nvSpPr>
        <p:spPr>
          <a:xfrm>
            <a:off x="-1038715" y="5782099"/>
            <a:ext cx="4340179" cy="2280401"/>
          </a:xfrm>
          <a:custGeom>
            <a:avLst/>
            <a:gdLst/>
            <a:ahLst/>
            <a:cxnLst/>
            <a:rect l="l" t="t" r="r" b="b"/>
            <a:pathLst>
              <a:path w="9007110" h="6507637">
                <a:moveTo>
                  <a:pt x="0" y="0"/>
                </a:moveTo>
                <a:lnTo>
                  <a:pt x="9007110" y="0"/>
                </a:lnTo>
                <a:lnTo>
                  <a:pt x="9007110" y="6507637"/>
                </a:lnTo>
                <a:lnTo>
                  <a:pt x="0" y="6507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76902C47-8537-059E-7EE7-44E3A0D7F17D}"/>
              </a:ext>
            </a:extLst>
          </p:cNvPr>
          <p:cNvSpPr/>
          <p:nvPr/>
        </p:nvSpPr>
        <p:spPr>
          <a:xfrm flipH="1" flipV="1">
            <a:off x="-288758" y="-105532"/>
            <a:ext cx="12480758" cy="750425"/>
          </a:xfrm>
          <a:custGeom>
            <a:avLst/>
            <a:gdLst/>
            <a:ahLst/>
            <a:cxnLst/>
            <a:rect l="l" t="t" r="r" b="b"/>
            <a:pathLst>
              <a:path w="16269551" h="3503441">
                <a:moveTo>
                  <a:pt x="16269551" y="3503441"/>
                </a:moveTo>
                <a:lnTo>
                  <a:pt x="0" y="3503441"/>
                </a:lnTo>
                <a:lnTo>
                  <a:pt x="0" y="0"/>
                </a:lnTo>
                <a:lnTo>
                  <a:pt x="16269551" y="0"/>
                </a:lnTo>
                <a:lnTo>
                  <a:pt x="16269551" y="350344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32E399C-6978-D1D6-67C4-666113E32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886" y="413119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ITERATION, INPUTS/OUTPUTS, AND WHY DELIVERABLES MATTER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038049-E151-4E86-11E9-FF4FC5534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540"/>
            <a:ext cx="9335703" cy="1604460"/>
          </a:xfrm>
        </p:spPr>
        <p:txBody>
          <a:bodyPr>
            <a:noAutofit/>
          </a:bodyPr>
          <a:lstStyle/>
          <a:p>
            <a:pPr marL="0" indent="0">
              <a:lnSpc>
                <a:spcPts val="3359"/>
              </a:lnSpc>
              <a:buNone/>
            </a:pP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CRISP-DM is deliberately iterative: evaluation often exposes issues that send us back to preparation or even business reframing. </a:t>
            </a:r>
          </a:p>
          <a:p>
            <a:pPr marL="0" lvl="1" indent="0">
              <a:lnSpc>
                <a:spcPts val="3359"/>
              </a:lnSpc>
              <a:spcBef>
                <a:spcPct val="0"/>
              </a:spcBef>
              <a:buNone/>
            </a:pP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Clear inputs/outputs per phase make these loops cheap: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7E5F83FA-F574-49D3-538A-AEA9D9D9FE40}"/>
              </a:ext>
            </a:extLst>
          </p:cNvPr>
          <p:cNvSpPr txBox="1">
            <a:spLocks/>
          </p:cNvSpPr>
          <p:nvPr/>
        </p:nvSpPr>
        <p:spPr>
          <a:xfrm>
            <a:off x="3800194" y="3146292"/>
            <a:ext cx="7574937" cy="34611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Business Understanding →  Problem statement, KPIs, assumption log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Data Understanding → Data inventory, quality report, EDA highlight</a:t>
            </a:r>
            <a:endParaRPr lang="en-US" altLang="zh-CN" sz="17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Data Preparation →  Cleaned tables, feature catalog, train/</a:t>
            </a:r>
            <a:r>
              <a:rPr lang="en-US" altLang="zh-CN" sz="1700" err="1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val</a:t>
            </a: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/test splits, leakage checks</a:t>
            </a:r>
            <a:endParaRPr lang="en-US" altLang="zh-CN" sz="17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Modeling → Baseline + candidates, parameters, metrics, experiment log</a:t>
            </a:r>
            <a:endParaRPr lang="en-US" altLang="zh-CN" sz="17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Evaluation → Error analysis, business interpretation, go/no-go decision.</a:t>
            </a:r>
            <a:endParaRPr lang="en-US" altLang="zh-CN" sz="17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zh-CN" sz="17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Deployment → API/service, monitoring plan (latency, drift), rollback steps</a:t>
            </a:r>
            <a:endParaRPr lang="en-US" altLang="zh-CN" sz="17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65DEDAAE-43E2-B81E-16AD-519E921AC4FF}"/>
              </a:ext>
            </a:extLst>
          </p:cNvPr>
          <p:cNvSpPr/>
          <p:nvPr/>
        </p:nvSpPr>
        <p:spPr>
          <a:xfrm rot="8374755">
            <a:off x="11321113" y="4575768"/>
            <a:ext cx="952007" cy="383244"/>
          </a:xfrm>
          <a:custGeom>
            <a:avLst/>
            <a:gdLst/>
            <a:ahLst/>
            <a:cxnLst/>
            <a:rect l="l" t="t" r="r" b="b"/>
            <a:pathLst>
              <a:path w="1891278" h="898250">
                <a:moveTo>
                  <a:pt x="0" y="0"/>
                </a:moveTo>
                <a:lnTo>
                  <a:pt x="1891278" y="0"/>
                </a:lnTo>
                <a:lnTo>
                  <a:pt x="1891278" y="898251"/>
                </a:lnTo>
                <a:lnTo>
                  <a:pt x="0" y="8982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6B3ED6F-F11F-86A4-9AAB-039A06B1534A}"/>
              </a:ext>
            </a:extLst>
          </p:cNvPr>
          <p:cNvSpPr/>
          <p:nvPr/>
        </p:nvSpPr>
        <p:spPr>
          <a:xfrm>
            <a:off x="11375131" y="-284360"/>
            <a:ext cx="1257626" cy="1135598"/>
          </a:xfrm>
          <a:custGeom>
            <a:avLst/>
            <a:gdLst/>
            <a:ahLst/>
            <a:cxnLst/>
            <a:rect l="l" t="t" r="r" b="b"/>
            <a:pathLst>
              <a:path w="1988367" h="1988367">
                <a:moveTo>
                  <a:pt x="0" y="0"/>
                </a:moveTo>
                <a:lnTo>
                  <a:pt x="1988367" y="0"/>
                </a:lnTo>
                <a:lnTo>
                  <a:pt x="1988367" y="1988367"/>
                </a:lnTo>
                <a:lnTo>
                  <a:pt x="0" y="19883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A61D1D4E-5330-407A-F474-0DA32CEE278D}"/>
              </a:ext>
            </a:extLst>
          </p:cNvPr>
          <p:cNvSpPr/>
          <p:nvPr/>
        </p:nvSpPr>
        <p:spPr>
          <a:xfrm rot="1274199">
            <a:off x="-69469" y="-296536"/>
            <a:ext cx="1180539" cy="900660"/>
          </a:xfrm>
          <a:custGeom>
            <a:avLst/>
            <a:gdLst/>
            <a:ahLst/>
            <a:cxnLst/>
            <a:rect l="l" t="t" r="r" b="b"/>
            <a:pathLst>
              <a:path w="1741893" h="1751720">
                <a:moveTo>
                  <a:pt x="0" y="0"/>
                </a:moveTo>
                <a:lnTo>
                  <a:pt x="1741894" y="0"/>
                </a:lnTo>
                <a:lnTo>
                  <a:pt x="1741894" y="1751720"/>
                </a:lnTo>
                <a:lnTo>
                  <a:pt x="0" y="17517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0A13A036-EC64-1EBA-7162-5FE3C03CA0C1}"/>
              </a:ext>
            </a:extLst>
          </p:cNvPr>
          <p:cNvSpPr/>
          <p:nvPr/>
        </p:nvSpPr>
        <p:spPr>
          <a:xfrm>
            <a:off x="0" y="3817377"/>
            <a:ext cx="3793944" cy="3003696"/>
          </a:xfrm>
          <a:custGeom>
            <a:avLst/>
            <a:gdLst/>
            <a:ahLst/>
            <a:cxnLst/>
            <a:rect l="l" t="t" r="r" b="b"/>
            <a:pathLst>
              <a:path w="6351352" h="5046438">
                <a:moveTo>
                  <a:pt x="0" y="0"/>
                </a:moveTo>
                <a:lnTo>
                  <a:pt x="6351351" y="0"/>
                </a:lnTo>
                <a:lnTo>
                  <a:pt x="6351351" y="5046438"/>
                </a:lnTo>
                <a:lnTo>
                  <a:pt x="0" y="50464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42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F79CE-22A7-DD80-8C12-A49C1E138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">
            <a:extLst>
              <a:ext uri="{FF2B5EF4-FFF2-40B4-BE49-F238E27FC236}">
                <a16:creationId xmlns:a16="http://schemas.microsoft.com/office/drawing/2014/main" id="{2DEC030E-8492-ABBC-D7DD-887958C0D3D7}"/>
              </a:ext>
            </a:extLst>
          </p:cNvPr>
          <p:cNvSpPr/>
          <p:nvPr/>
        </p:nvSpPr>
        <p:spPr>
          <a:xfrm flipH="1" flipV="1">
            <a:off x="9397435" y="-956724"/>
            <a:ext cx="3826101" cy="1913448"/>
          </a:xfrm>
          <a:custGeom>
            <a:avLst/>
            <a:gdLst/>
            <a:ahLst/>
            <a:cxnLst/>
            <a:rect l="l" t="t" r="r" b="b"/>
            <a:pathLst>
              <a:path w="7415792" h="5357910">
                <a:moveTo>
                  <a:pt x="7415792" y="5357910"/>
                </a:moveTo>
                <a:lnTo>
                  <a:pt x="0" y="5357910"/>
                </a:lnTo>
                <a:lnTo>
                  <a:pt x="0" y="0"/>
                </a:lnTo>
                <a:lnTo>
                  <a:pt x="7415792" y="0"/>
                </a:lnTo>
                <a:lnTo>
                  <a:pt x="7415792" y="535791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7D735BED-5EA0-6A09-2226-FEB6F2CD6652}"/>
              </a:ext>
            </a:extLst>
          </p:cNvPr>
          <p:cNvSpPr/>
          <p:nvPr/>
        </p:nvSpPr>
        <p:spPr>
          <a:xfrm rot="15948348" flipH="1">
            <a:off x="191238" y="-1272582"/>
            <a:ext cx="1380551" cy="3112041"/>
          </a:xfrm>
          <a:custGeom>
            <a:avLst/>
            <a:gdLst/>
            <a:ahLst/>
            <a:cxnLst/>
            <a:rect l="l" t="t" r="r" b="b"/>
            <a:pathLst>
              <a:path w="4721275" h="7496669">
                <a:moveTo>
                  <a:pt x="4721275" y="0"/>
                </a:moveTo>
                <a:lnTo>
                  <a:pt x="0" y="0"/>
                </a:lnTo>
                <a:lnTo>
                  <a:pt x="0" y="7496669"/>
                </a:lnTo>
                <a:lnTo>
                  <a:pt x="4721275" y="7496669"/>
                </a:lnTo>
                <a:lnTo>
                  <a:pt x="47212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7119" b="-683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8CA1578-CB35-E422-3CF6-34E4AD5BC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329" y="497875"/>
            <a:ext cx="98552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PHASE 1: </a:t>
            </a:r>
            <a:br>
              <a:rPr lang="en-US" altLang="zh-CN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</a:br>
            <a:r>
              <a:rPr lang="en-US" altLang="zh-CN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BUSINESS UNDERSTANDING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B4CC11-4053-127F-9857-7DBC387ED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400" y="1936999"/>
            <a:ext cx="10033000" cy="42700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altLang="zh-CN" sz="1700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HOW TO FRAME THE WORK</a:t>
            </a:r>
            <a:endParaRPr lang="en-US" altLang="zh-CN" sz="1700" b="1">
              <a:solidFill>
                <a:srgbClr val="423123"/>
              </a:solidFill>
              <a:latin typeface="Monterchi Sans Bold"/>
              <a:ea typeface="Monterchi Sans Bold"/>
              <a:cs typeface="Monterchi Sans Bold"/>
              <a:sym typeface="Monterchi Sans Bold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en-US" altLang="zh-CN" sz="2000" b="1">
                <a:solidFill>
                  <a:srgbClr val="423123"/>
                </a:solidFill>
                <a:latin typeface="Monterchi Sans"/>
                <a:ea typeface="Monterchi Sans Bold"/>
                <a:cs typeface="Monterchi Sans Bold"/>
                <a:sym typeface="Monterchi Sans Bold"/>
              </a:rPr>
              <a:t>Goal</a:t>
            </a:r>
            <a:r>
              <a:rPr lang="en-US" altLang="zh-CN" sz="20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: </a:t>
            </a:r>
            <a:r>
              <a:rPr lang="en-US" sz="2000">
                <a:solidFill>
                  <a:srgbClr val="423123"/>
                </a:solidFill>
                <a:latin typeface="Monterchi Sans"/>
                <a:ea typeface="+mn-lt"/>
                <a:cs typeface="+mn-lt"/>
                <a:sym typeface="Monterchi Sans"/>
              </a:rPr>
              <a:t>Understanding the objectives and requirements of the project</a:t>
            </a:r>
            <a:r>
              <a:rPr lang="en-US" altLang="zh-CN" sz="20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.</a:t>
            </a:r>
            <a:endParaRPr lang="en-US" altLang="zh-CN" sz="20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en-US" altLang="zh-CN" sz="2000" b="1">
                <a:solidFill>
                  <a:srgbClr val="423123"/>
                </a:solidFill>
                <a:latin typeface="Monterchi Sans"/>
                <a:ea typeface="Monterchi Sans Bold"/>
                <a:cs typeface="Monterchi Sans Bold"/>
                <a:sym typeface="Monterchi Sans Bold"/>
              </a:rPr>
              <a:t>Key activities</a:t>
            </a:r>
            <a:r>
              <a:rPr lang="en-US" altLang="zh-CN" sz="20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: determine the business objectives, assess the current situation, identify the Data mining goals, and produce a project plan.</a:t>
            </a:r>
            <a:endParaRPr lang="en-US" altLang="zh-CN" sz="20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en-US" altLang="zh-CN" sz="2000" b="1">
                <a:solidFill>
                  <a:srgbClr val="423123"/>
                </a:solidFill>
                <a:latin typeface="Monterchi Sans"/>
                <a:ea typeface="Monterchi Sans Bold"/>
                <a:cs typeface="Monterchi Sans Bold"/>
                <a:sym typeface="Monterchi Sans Bold"/>
              </a:rPr>
              <a:t>Typical outputs</a:t>
            </a:r>
            <a:r>
              <a:rPr lang="en-US" altLang="zh-CN" sz="20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: a concise problem statement, KPI sheet with success criteria, assumption log, and initial risk register.</a:t>
            </a:r>
            <a:endParaRPr lang="en-US" altLang="zh-CN" sz="20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  <a:p>
            <a:pPr marL="0" lvl="1" indent="0">
              <a:lnSpc>
                <a:spcPts val="3600"/>
              </a:lnSpc>
              <a:spcBef>
                <a:spcPct val="0"/>
              </a:spcBef>
              <a:buNone/>
            </a:pPr>
            <a:r>
              <a:rPr lang="en-US" altLang="zh-CN" sz="2000" b="1">
                <a:solidFill>
                  <a:srgbClr val="423123"/>
                </a:solidFill>
                <a:latin typeface="Monterchi Sans"/>
                <a:ea typeface="Monterchi Sans Bold"/>
                <a:cs typeface="Monterchi Sans Bold"/>
                <a:sym typeface="Monterchi Sans Bold"/>
              </a:rPr>
              <a:t>Quality bar</a:t>
            </a:r>
            <a:r>
              <a:rPr lang="en-US" altLang="zh-CN" sz="20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: understand the business domain, business objectives and business problem that can be solved using a data-driven approach.</a:t>
            </a:r>
            <a:endParaRPr lang="en-US" altLang="zh-CN" sz="20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92F3016E-521D-8443-BF66-DF5BB06411A2}"/>
              </a:ext>
            </a:extLst>
          </p:cNvPr>
          <p:cNvSpPr/>
          <p:nvPr/>
        </p:nvSpPr>
        <p:spPr>
          <a:xfrm rot="1274199">
            <a:off x="-69469" y="-296536"/>
            <a:ext cx="1180539" cy="900660"/>
          </a:xfrm>
          <a:custGeom>
            <a:avLst/>
            <a:gdLst/>
            <a:ahLst/>
            <a:cxnLst/>
            <a:rect l="l" t="t" r="r" b="b"/>
            <a:pathLst>
              <a:path w="1741893" h="1751720">
                <a:moveTo>
                  <a:pt x="0" y="0"/>
                </a:moveTo>
                <a:lnTo>
                  <a:pt x="1741894" y="0"/>
                </a:lnTo>
                <a:lnTo>
                  <a:pt x="1741894" y="1751720"/>
                </a:lnTo>
                <a:lnTo>
                  <a:pt x="0" y="1751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36A78C51-3B9E-1F9D-151F-202E93D3AC88}"/>
              </a:ext>
            </a:extLst>
          </p:cNvPr>
          <p:cNvSpPr/>
          <p:nvPr/>
        </p:nvSpPr>
        <p:spPr>
          <a:xfrm>
            <a:off x="11397114" y="-397777"/>
            <a:ext cx="1087063" cy="1103141"/>
          </a:xfrm>
          <a:custGeom>
            <a:avLst/>
            <a:gdLst/>
            <a:ahLst/>
            <a:cxnLst/>
            <a:rect l="l" t="t" r="r" b="b"/>
            <a:pathLst>
              <a:path w="1804946" h="1804946">
                <a:moveTo>
                  <a:pt x="0" y="0"/>
                </a:moveTo>
                <a:lnTo>
                  <a:pt x="1804946" y="0"/>
                </a:lnTo>
                <a:lnTo>
                  <a:pt x="1804946" y="1804946"/>
                </a:lnTo>
                <a:lnTo>
                  <a:pt x="0" y="1804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6AE3EC4B-4FB9-82A2-308B-2E1E24934795}"/>
              </a:ext>
            </a:extLst>
          </p:cNvPr>
          <p:cNvSpPr/>
          <p:nvPr/>
        </p:nvSpPr>
        <p:spPr>
          <a:xfrm>
            <a:off x="0" y="6146274"/>
            <a:ext cx="12484177" cy="909044"/>
          </a:xfrm>
          <a:custGeom>
            <a:avLst/>
            <a:gdLst/>
            <a:ahLst/>
            <a:cxnLst/>
            <a:rect l="l" t="t" r="r" b="b"/>
            <a:pathLst>
              <a:path w="16269551" h="3503441">
                <a:moveTo>
                  <a:pt x="0" y="0"/>
                </a:moveTo>
                <a:lnTo>
                  <a:pt x="16269551" y="0"/>
                </a:lnTo>
                <a:lnTo>
                  <a:pt x="16269551" y="3503441"/>
                </a:lnTo>
                <a:lnTo>
                  <a:pt x="0" y="35034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149BC7C5-812C-58A6-BBBA-379CAA36C6E3}"/>
              </a:ext>
            </a:extLst>
          </p:cNvPr>
          <p:cNvSpPr/>
          <p:nvPr/>
        </p:nvSpPr>
        <p:spPr>
          <a:xfrm rot="19940112">
            <a:off x="7541948" y="6271412"/>
            <a:ext cx="947480" cy="346939"/>
          </a:xfrm>
          <a:custGeom>
            <a:avLst/>
            <a:gdLst/>
            <a:ahLst/>
            <a:cxnLst/>
            <a:rect l="l" t="t" r="r" b="b"/>
            <a:pathLst>
              <a:path w="1626126" h="772318">
                <a:moveTo>
                  <a:pt x="0" y="0"/>
                </a:moveTo>
                <a:lnTo>
                  <a:pt x="1626126" y="0"/>
                </a:lnTo>
                <a:lnTo>
                  <a:pt x="1626126" y="772318"/>
                </a:lnTo>
                <a:lnTo>
                  <a:pt x="0" y="7723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E9C98682-A905-0BC2-5D60-270450CC0422}"/>
              </a:ext>
            </a:extLst>
          </p:cNvPr>
          <p:cNvSpPr/>
          <p:nvPr/>
        </p:nvSpPr>
        <p:spPr>
          <a:xfrm>
            <a:off x="827706" y="650951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A8D0F5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431D4591-A776-409E-25BE-7AD8ACAA820E}"/>
              </a:ext>
            </a:extLst>
          </p:cNvPr>
          <p:cNvSpPr/>
          <p:nvPr/>
        </p:nvSpPr>
        <p:spPr>
          <a:xfrm>
            <a:off x="1046781" y="8668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48828" y="35719"/>
                </a:moveTo>
                <a:lnTo>
                  <a:pt x="232172" y="35719"/>
                </a:lnTo>
                <a:cubicBezTo>
                  <a:pt x="235446" y="35719"/>
                  <a:pt x="238125" y="38398"/>
                  <a:pt x="238125" y="41672"/>
                </a:cubicBezTo>
                <a:lnTo>
                  <a:pt x="238125" y="71438"/>
                </a:lnTo>
                <a:lnTo>
                  <a:pt x="142875" y="71438"/>
                </a:lnTo>
                <a:lnTo>
                  <a:pt x="142875" y="41672"/>
                </a:lnTo>
                <a:cubicBezTo>
                  <a:pt x="142875" y="38398"/>
                  <a:pt x="145554" y="35719"/>
                  <a:pt x="148828" y="35719"/>
                </a:cubicBezTo>
                <a:close/>
                <a:moveTo>
                  <a:pt x="107156" y="41672"/>
                </a:moveTo>
                <a:lnTo>
                  <a:pt x="107156" y="71438"/>
                </a:lnTo>
                <a:lnTo>
                  <a:pt x="47625" y="71438"/>
                </a:lnTo>
                <a:cubicBezTo>
                  <a:pt x="21357" y="71438"/>
                  <a:pt x="0" y="92794"/>
                  <a:pt x="0" y="119063"/>
                </a:cubicBezTo>
                <a:lnTo>
                  <a:pt x="0" y="190500"/>
                </a:lnTo>
                <a:lnTo>
                  <a:pt x="381000" y="190500"/>
                </a:lnTo>
                <a:lnTo>
                  <a:pt x="381000" y="119063"/>
                </a:lnTo>
                <a:cubicBezTo>
                  <a:pt x="381000" y="92794"/>
                  <a:pt x="359643" y="71438"/>
                  <a:pt x="333375" y="71438"/>
                </a:cubicBezTo>
                <a:lnTo>
                  <a:pt x="273844" y="71438"/>
                </a:lnTo>
                <a:lnTo>
                  <a:pt x="273844" y="41672"/>
                </a:lnTo>
                <a:cubicBezTo>
                  <a:pt x="273844" y="18678"/>
                  <a:pt x="255166" y="0"/>
                  <a:pt x="232172" y="0"/>
                </a:cubicBezTo>
                <a:lnTo>
                  <a:pt x="148828" y="0"/>
                </a:lnTo>
                <a:cubicBezTo>
                  <a:pt x="125834" y="0"/>
                  <a:pt x="107156" y="18678"/>
                  <a:pt x="107156" y="41672"/>
                </a:cubicBezTo>
                <a:close/>
                <a:moveTo>
                  <a:pt x="381000" y="226219"/>
                </a:moveTo>
                <a:lnTo>
                  <a:pt x="238125" y="226219"/>
                </a:lnTo>
                <a:lnTo>
                  <a:pt x="238125" y="238125"/>
                </a:lnTo>
                <a:cubicBezTo>
                  <a:pt x="238125" y="251296"/>
                  <a:pt x="227484" y="261938"/>
                  <a:pt x="214313" y="261938"/>
                </a:cubicBezTo>
                <a:lnTo>
                  <a:pt x="166688" y="261938"/>
                </a:lnTo>
                <a:cubicBezTo>
                  <a:pt x="153516" y="261938"/>
                  <a:pt x="142875" y="251296"/>
                  <a:pt x="142875" y="238125"/>
                </a:cubicBezTo>
                <a:lnTo>
                  <a:pt x="142875" y="226219"/>
                </a:lnTo>
                <a:lnTo>
                  <a:pt x="0" y="226219"/>
                </a:lnTo>
                <a:lnTo>
                  <a:pt x="0" y="309563"/>
                </a:lnTo>
                <a:cubicBezTo>
                  <a:pt x="0" y="335831"/>
                  <a:pt x="21357" y="357188"/>
                  <a:pt x="47625" y="357188"/>
                </a:cubicBezTo>
                <a:lnTo>
                  <a:pt x="333375" y="357188"/>
                </a:lnTo>
                <a:cubicBezTo>
                  <a:pt x="359643" y="357188"/>
                  <a:pt x="381000" y="335831"/>
                  <a:pt x="381000" y="309563"/>
                </a:cubicBezTo>
                <a:lnTo>
                  <a:pt x="381000" y="226219"/>
                </a:lnTo>
                <a:close/>
              </a:path>
            </a:pathLst>
          </a:custGeom>
          <a:solidFill>
            <a:srgbClr val="004080"/>
          </a:solidFill>
          <a:ln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08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9D8C0-D12B-138B-9AE0-1C99D6587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">
            <a:extLst>
              <a:ext uri="{FF2B5EF4-FFF2-40B4-BE49-F238E27FC236}">
                <a16:creationId xmlns:a16="http://schemas.microsoft.com/office/drawing/2014/main" id="{729EF916-30CB-1F3A-2DE1-B3B4BAAFCC13}"/>
              </a:ext>
            </a:extLst>
          </p:cNvPr>
          <p:cNvSpPr/>
          <p:nvPr/>
        </p:nvSpPr>
        <p:spPr>
          <a:xfrm flipH="1" flipV="1">
            <a:off x="9397435" y="-956724"/>
            <a:ext cx="3826101" cy="1913448"/>
          </a:xfrm>
          <a:custGeom>
            <a:avLst/>
            <a:gdLst/>
            <a:ahLst/>
            <a:cxnLst/>
            <a:rect l="l" t="t" r="r" b="b"/>
            <a:pathLst>
              <a:path w="7415792" h="5357910">
                <a:moveTo>
                  <a:pt x="7415792" y="5357910"/>
                </a:moveTo>
                <a:lnTo>
                  <a:pt x="0" y="5357910"/>
                </a:lnTo>
                <a:lnTo>
                  <a:pt x="0" y="0"/>
                </a:lnTo>
                <a:lnTo>
                  <a:pt x="7415792" y="0"/>
                </a:lnTo>
                <a:lnTo>
                  <a:pt x="7415792" y="535791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2F998965-E74C-2F66-9BD0-580F4B0D0EB6}"/>
              </a:ext>
            </a:extLst>
          </p:cNvPr>
          <p:cNvSpPr/>
          <p:nvPr/>
        </p:nvSpPr>
        <p:spPr>
          <a:xfrm rot="15948348" flipH="1">
            <a:off x="191238" y="-1272582"/>
            <a:ext cx="1380551" cy="3112041"/>
          </a:xfrm>
          <a:custGeom>
            <a:avLst/>
            <a:gdLst/>
            <a:ahLst/>
            <a:cxnLst/>
            <a:rect l="l" t="t" r="r" b="b"/>
            <a:pathLst>
              <a:path w="4721275" h="7496669">
                <a:moveTo>
                  <a:pt x="4721275" y="0"/>
                </a:moveTo>
                <a:lnTo>
                  <a:pt x="0" y="0"/>
                </a:lnTo>
                <a:lnTo>
                  <a:pt x="0" y="7496669"/>
                </a:lnTo>
                <a:lnTo>
                  <a:pt x="4721275" y="7496669"/>
                </a:lnTo>
                <a:lnTo>
                  <a:pt x="47212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7119" b="-683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79B4DDF-C5F9-1DFD-B072-2D93550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329" y="497875"/>
            <a:ext cx="98552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PHASE 2: </a:t>
            </a:r>
            <a:br>
              <a:rPr lang="en-US" altLang="zh-CN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</a:br>
            <a:r>
              <a:rPr lang="en-US" altLang="zh-CN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DATA UNDERSTANDING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2FBC29-5783-0384-969C-0360A0830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276" y="1936999"/>
            <a:ext cx="9834324" cy="41860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altLang="zh-CN" sz="1800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MAKE UNKNOWNS VISIBLE EARLY</a:t>
            </a:r>
            <a:endParaRPr lang="en-US" altLang="zh-CN" sz="1700" b="1">
              <a:solidFill>
                <a:srgbClr val="423123"/>
              </a:solidFill>
              <a:latin typeface="Monterchi Sans Bold"/>
              <a:ea typeface="Monterchi Sans Bold"/>
              <a:cs typeface="Monterchi Sans Bold"/>
              <a:sym typeface="Monterchi Sans Bold"/>
            </a:endParaRPr>
          </a:p>
          <a:p>
            <a:pPr>
              <a:buNone/>
            </a:pPr>
            <a:r>
              <a:rPr lang="en-US" sz="2200" b="1">
                <a:solidFill>
                  <a:srgbClr val="423123"/>
                </a:solidFill>
                <a:latin typeface="Monterchi Sans"/>
                <a:ea typeface="+mn-lt"/>
                <a:cs typeface="+mn-lt"/>
                <a:sym typeface="Monterchi Sans Bold"/>
              </a:rPr>
              <a:t>Goal</a:t>
            </a:r>
            <a:r>
              <a:rPr lang="en-US" sz="2200">
                <a:solidFill>
                  <a:srgbClr val="423123"/>
                </a:solidFill>
                <a:latin typeface="Monterchi Sans"/>
                <a:ea typeface="+mn-lt"/>
                <a:cs typeface="+mn-lt"/>
                <a:sym typeface="Monterchi Sans"/>
              </a:rPr>
              <a:t>: Discover what data exists and whether it can answer the business question. </a:t>
            </a:r>
            <a:endParaRPr lang="en-US" sz="2200">
              <a:latin typeface="Monterchi Sans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en-US" sz="2200" b="1">
                <a:solidFill>
                  <a:srgbClr val="423123"/>
                </a:solidFill>
                <a:latin typeface="Monterchi Sans"/>
                <a:ea typeface="+mn-lt"/>
                <a:cs typeface="+mn-lt"/>
                <a:sym typeface="Monterchi Sans Bold"/>
              </a:rPr>
              <a:t>Key activities</a:t>
            </a:r>
            <a:r>
              <a:rPr lang="en-US" sz="2200">
                <a:solidFill>
                  <a:srgbClr val="423123"/>
                </a:solidFill>
                <a:latin typeface="Monterchi Sans"/>
                <a:ea typeface="+mn-lt"/>
                <a:cs typeface="+mn-lt"/>
                <a:sym typeface="Monterchi Sans"/>
              </a:rPr>
              <a:t>: Collect initial data, describe the data, explore the data and verify data quality. </a:t>
            </a:r>
            <a:endParaRPr lang="en-US" sz="2200">
              <a:latin typeface="Monterchi Sans"/>
            </a:endParaRPr>
          </a:p>
          <a:p>
            <a:pPr>
              <a:buNone/>
            </a:pPr>
            <a:r>
              <a:rPr lang="en-US" sz="2200" b="1">
                <a:solidFill>
                  <a:srgbClr val="423123"/>
                </a:solidFill>
                <a:latin typeface="Monterchi Sans"/>
                <a:ea typeface="+mn-lt"/>
                <a:cs typeface="+mn-lt"/>
                <a:sym typeface="Monterchi Sans Bold"/>
              </a:rPr>
              <a:t>Typical</a:t>
            </a:r>
            <a:r>
              <a:rPr lang="en-US" sz="2200" b="1">
                <a:solidFill>
                  <a:srgbClr val="423123"/>
                </a:solidFill>
                <a:latin typeface="Monterchi Sans"/>
                <a:ea typeface="+mn-lt"/>
                <a:cs typeface="+mn-lt"/>
                <a:sym typeface="Monterchi Sans"/>
              </a:rPr>
              <a:t> </a:t>
            </a:r>
            <a:r>
              <a:rPr lang="en-US" sz="2200" b="1">
                <a:solidFill>
                  <a:srgbClr val="423123"/>
                </a:solidFill>
                <a:latin typeface="Monterchi Sans"/>
                <a:ea typeface="+mn-lt"/>
                <a:cs typeface="+mn-lt"/>
                <a:sym typeface="Monterchi Sans Bold"/>
              </a:rPr>
              <a:t>outputs</a:t>
            </a:r>
            <a:r>
              <a:rPr lang="en-US" sz="2200">
                <a:solidFill>
                  <a:srgbClr val="423123"/>
                </a:solidFill>
                <a:latin typeface="Monterchi Sans"/>
                <a:ea typeface="+mn-lt"/>
                <a:cs typeface="+mn-lt"/>
                <a:sym typeface="Monterchi Sans"/>
              </a:rPr>
              <a:t>: list of data sources, description of the data, the number of columns, rows, description of the columns, Exploratory Data Analysis – EDA, and verify data quality. </a:t>
            </a:r>
            <a:endParaRPr lang="en-US" sz="2200">
              <a:latin typeface="Monterchi Sans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en-US" sz="2200" b="1">
                <a:solidFill>
                  <a:srgbClr val="423123"/>
                </a:solidFill>
                <a:latin typeface="Monterchi Sans"/>
                <a:ea typeface="+mn-lt"/>
                <a:cs typeface="+mn-lt"/>
                <a:sym typeface="Monterchi Sans Bold"/>
              </a:rPr>
              <a:t>Quality bar</a:t>
            </a:r>
            <a:r>
              <a:rPr lang="en-US" sz="2200">
                <a:solidFill>
                  <a:srgbClr val="423123"/>
                </a:solidFill>
                <a:latin typeface="Monterchi Sans"/>
                <a:ea typeface="+mn-lt"/>
                <a:cs typeface="+mn-lt"/>
                <a:sym typeface="Monterchi Sans"/>
              </a:rPr>
              <a:t>: stakeholders can see constraints now (e.g., sparsity, drift), not weeks later. </a:t>
            </a:r>
            <a:endParaRPr lang="en-US" sz="2200">
              <a:latin typeface="Monterchi Sans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9137CB6F-1A59-ADB9-F7CE-6FA216292556}"/>
              </a:ext>
            </a:extLst>
          </p:cNvPr>
          <p:cNvSpPr/>
          <p:nvPr/>
        </p:nvSpPr>
        <p:spPr>
          <a:xfrm rot="1274199">
            <a:off x="-69469" y="-296536"/>
            <a:ext cx="1180539" cy="900660"/>
          </a:xfrm>
          <a:custGeom>
            <a:avLst/>
            <a:gdLst/>
            <a:ahLst/>
            <a:cxnLst/>
            <a:rect l="l" t="t" r="r" b="b"/>
            <a:pathLst>
              <a:path w="1741893" h="1751720">
                <a:moveTo>
                  <a:pt x="0" y="0"/>
                </a:moveTo>
                <a:lnTo>
                  <a:pt x="1741894" y="0"/>
                </a:lnTo>
                <a:lnTo>
                  <a:pt x="1741894" y="1751720"/>
                </a:lnTo>
                <a:lnTo>
                  <a:pt x="0" y="1751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733359BC-B9EB-5055-E297-48AF3E63B89C}"/>
              </a:ext>
            </a:extLst>
          </p:cNvPr>
          <p:cNvSpPr/>
          <p:nvPr/>
        </p:nvSpPr>
        <p:spPr>
          <a:xfrm>
            <a:off x="11397114" y="-397777"/>
            <a:ext cx="1087063" cy="1103141"/>
          </a:xfrm>
          <a:custGeom>
            <a:avLst/>
            <a:gdLst/>
            <a:ahLst/>
            <a:cxnLst/>
            <a:rect l="l" t="t" r="r" b="b"/>
            <a:pathLst>
              <a:path w="1804946" h="1804946">
                <a:moveTo>
                  <a:pt x="0" y="0"/>
                </a:moveTo>
                <a:lnTo>
                  <a:pt x="1804946" y="0"/>
                </a:lnTo>
                <a:lnTo>
                  <a:pt x="1804946" y="1804946"/>
                </a:lnTo>
                <a:lnTo>
                  <a:pt x="0" y="1804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9724DCA0-BA72-A2E4-8576-1D607E0DD36E}"/>
              </a:ext>
            </a:extLst>
          </p:cNvPr>
          <p:cNvSpPr/>
          <p:nvPr/>
        </p:nvSpPr>
        <p:spPr>
          <a:xfrm>
            <a:off x="0" y="6165000"/>
            <a:ext cx="12484177" cy="909044"/>
          </a:xfrm>
          <a:custGeom>
            <a:avLst/>
            <a:gdLst/>
            <a:ahLst/>
            <a:cxnLst/>
            <a:rect l="l" t="t" r="r" b="b"/>
            <a:pathLst>
              <a:path w="16269551" h="3503441">
                <a:moveTo>
                  <a:pt x="0" y="0"/>
                </a:moveTo>
                <a:lnTo>
                  <a:pt x="16269551" y="0"/>
                </a:lnTo>
                <a:lnTo>
                  <a:pt x="16269551" y="3503441"/>
                </a:lnTo>
                <a:lnTo>
                  <a:pt x="0" y="35034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16807492-0166-F495-D5CC-C75455B8F50F}"/>
              </a:ext>
            </a:extLst>
          </p:cNvPr>
          <p:cNvSpPr/>
          <p:nvPr/>
        </p:nvSpPr>
        <p:spPr>
          <a:xfrm rot="19940112">
            <a:off x="7541948" y="6271412"/>
            <a:ext cx="947480" cy="346939"/>
          </a:xfrm>
          <a:custGeom>
            <a:avLst/>
            <a:gdLst/>
            <a:ahLst/>
            <a:cxnLst/>
            <a:rect l="l" t="t" r="r" b="b"/>
            <a:pathLst>
              <a:path w="1626126" h="772318">
                <a:moveTo>
                  <a:pt x="0" y="0"/>
                </a:moveTo>
                <a:lnTo>
                  <a:pt x="1626126" y="0"/>
                </a:lnTo>
                <a:lnTo>
                  <a:pt x="1626126" y="772318"/>
                </a:lnTo>
                <a:lnTo>
                  <a:pt x="0" y="7723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Shape 7">
            <a:extLst>
              <a:ext uri="{FF2B5EF4-FFF2-40B4-BE49-F238E27FC236}">
                <a16:creationId xmlns:a16="http://schemas.microsoft.com/office/drawing/2014/main" id="{E96BBFD2-1431-0B03-3037-0F00F284B395}"/>
              </a:ext>
            </a:extLst>
          </p:cNvPr>
          <p:cNvSpPr/>
          <p:nvPr/>
        </p:nvSpPr>
        <p:spPr>
          <a:xfrm>
            <a:off x="949626" y="746117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A8D0F5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Shape 8">
            <a:extLst>
              <a:ext uri="{FF2B5EF4-FFF2-40B4-BE49-F238E27FC236}">
                <a16:creationId xmlns:a16="http://schemas.microsoft.com/office/drawing/2014/main" id="{8EAA5AB0-5949-79FD-3095-14AB14A17F38}"/>
              </a:ext>
            </a:extLst>
          </p:cNvPr>
          <p:cNvSpPr/>
          <p:nvPr/>
        </p:nvSpPr>
        <p:spPr>
          <a:xfrm>
            <a:off x="1192514" y="962017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33375" y="153144"/>
                </a:moveTo>
                <a:cubicBezTo>
                  <a:pt x="322362" y="160437"/>
                  <a:pt x="309711" y="166315"/>
                  <a:pt x="296540" y="171004"/>
                </a:cubicBezTo>
                <a:cubicBezTo>
                  <a:pt x="261565" y="183505"/>
                  <a:pt x="215652" y="190500"/>
                  <a:pt x="166688" y="190500"/>
                </a:cubicBezTo>
                <a:cubicBezTo>
                  <a:pt x="117723" y="190500"/>
                  <a:pt x="71735" y="183431"/>
                  <a:pt x="36835" y="171004"/>
                </a:cubicBezTo>
                <a:cubicBezTo>
                  <a:pt x="23738" y="166315"/>
                  <a:pt x="11013" y="160437"/>
                  <a:pt x="0" y="153144"/>
                </a:cubicBezTo>
                <a:lnTo>
                  <a:pt x="0" y="214313"/>
                </a:lnTo>
                <a:cubicBezTo>
                  <a:pt x="0" y="247204"/>
                  <a:pt x="74637" y="273844"/>
                  <a:pt x="166688" y="273844"/>
                </a:cubicBezTo>
                <a:cubicBezTo>
                  <a:pt x="258738" y="273844"/>
                  <a:pt x="333375" y="247204"/>
                  <a:pt x="333375" y="214313"/>
                </a:cubicBezTo>
                <a:lnTo>
                  <a:pt x="333375" y="153144"/>
                </a:lnTo>
                <a:close/>
                <a:moveTo>
                  <a:pt x="333375" y="95250"/>
                </a:moveTo>
                <a:lnTo>
                  <a:pt x="333375" y="59531"/>
                </a:lnTo>
                <a:cubicBezTo>
                  <a:pt x="333375" y="26640"/>
                  <a:pt x="258738" y="0"/>
                  <a:pt x="166688" y="0"/>
                </a:cubicBezTo>
                <a:cubicBezTo>
                  <a:pt x="74637" y="0"/>
                  <a:pt x="0" y="26640"/>
                  <a:pt x="0" y="59531"/>
                </a:cubicBezTo>
                <a:lnTo>
                  <a:pt x="0" y="95250"/>
                </a:lnTo>
                <a:cubicBezTo>
                  <a:pt x="0" y="128141"/>
                  <a:pt x="74637" y="154781"/>
                  <a:pt x="166688" y="154781"/>
                </a:cubicBezTo>
                <a:cubicBezTo>
                  <a:pt x="258738" y="154781"/>
                  <a:pt x="333375" y="128141"/>
                  <a:pt x="333375" y="95250"/>
                </a:cubicBezTo>
                <a:close/>
                <a:moveTo>
                  <a:pt x="296540" y="290066"/>
                </a:moveTo>
                <a:cubicBezTo>
                  <a:pt x="261640" y="302493"/>
                  <a:pt x="215726" y="309563"/>
                  <a:pt x="166688" y="309563"/>
                </a:cubicBezTo>
                <a:cubicBezTo>
                  <a:pt x="117649" y="309563"/>
                  <a:pt x="71735" y="302493"/>
                  <a:pt x="36835" y="290066"/>
                </a:cubicBezTo>
                <a:cubicBezTo>
                  <a:pt x="23738" y="285378"/>
                  <a:pt x="11013" y="279499"/>
                  <a:pt x="0" y="272207"/>
                </a:cubicBezTo>
                <a:lnTo>
                  <a:pt x="0" y="321469"/>
                </a:lnTo>
                <a:cubicBezTo>
                  <a:pt x="0" y="354360"/>
                  <a:pt x="74637" y="381000"/>
                  <a:pt x="166688" y="381000"/>
                </a:cubicBezTo>
                <a:cubicBezTo>
                  <a:pt x="258738" y="381000"/>
                  <a:pt x="333375" y="354360"/>
                  <a:pt x="333375" y="321469"/>
                </a:cubicBezTo>
                <a:lnTo>
                  <a:pt x="333375" y="272207"/>
                </a:lnTo>
                <a:cubicBezTo>
                  <a:pt x="322362" y="279499"/>
                  <a:pt x="309711" y="285378"/>
                  <a:pt x="296540" y="290066"/>
                </a:cubicBezTo>
                <a:close/>
              </a:path>
            </a:pathLst>
          </a:custGeom>
          <a:solidFill>
            <a:srgbClr val="004080"/>
          </a:solidFill>
          <a:ln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76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CF432-C3B1-B43C-36D3-B0D1878B9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">
            <a:extLst>
              <a:ext uri="{FF2B5EF4-FFF2-40B4-BE49-F238E27FC236}">
                <a16:creationId xmlns:a16="http://schemas.microsoft.com/office/drawing/2014/main" id="{E4A7BD58-879E-D9E4-679D-0F23F2AF10D0}"/>
              </a:ext>
            </a:extLst>
          </p:cNvPr>
          <p:cNvSpPr/>
          <p:nvPr/>
        </p:nvSpPr>
        <p:spPr>
          <a:xfrm flipH="1" flipV="1">
            <a:off x="9397435" y="-956724"/>
            <a:ext cx="3826101" cy="1913448"/>
          </a:xfrm>
          <a:custGeom>
            <a:avLst/>
            <a:gdLst/>
            <a:ahLst/>
            <a:cxnLst/>
            <a:rect l="l" t="t" r="r" b="b"/>
            <a:pathLst>
              <a:path w="7415792" h="5357910">
                <a:moveTo>
                  <a:pt x="7415792" y="5357910"/>
                </a:moveTo>
                <a:lnTo>
                  <a:pt x="0" y="5357910"/>
                </a:lnTo>
                <a:lnTo>
                  <a:pt x="0" y="0"/>
                </a:lnTo>
                <a:lnTo>
                  <a:pt x="7415792" y="0"/>
                </a:lnTo>
                <a:lnTo>
                  <a:pt x="7415792" y="535791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0885C1DD-228F-FD24-188F-081138E5E08F}"/>
              </a:ext>
            </a:extLst>
          </p:cNvPr>
          <p:cNvSpPr/>
          <p:nvPr/>
        </p:nvSpPr>
        <p:spPr>
          <a:xfrm rot="15948348" flipH="1">
            <a:off x="191238" y="-1272582"/>
            <a:ext cx="1380551" cy="3112041"/>
          </a:xfrm>
          <a:custGeom>
            <a:avLst/>
            <a:gdLst/>
            <a:ahLst/>
            <a:cxnLst/>
            <a:rect l="l" t="t" r="r" b="b"/>
            <a:pathLst>
              <a:path w="4721275" h="7496669">
                <a:moveTo>
                  <a:pt x="4721275" y="0"/>
                </a:moveTo>
                <a:lnTo>
                  <a:pt x="0" y="0"/>
                </a:lnTo>
                <a:lnTo>
                  <a:pt x="0" y="7496669"/>
                </a:lnTo>
                <a:lnTo>
                  <a:pt x="4721275" y="7496669"/>
                </a:lnTo>
                <a:lnTo>
                  <a:pt x="47212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67119" b="-683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338015B-4ADC-F3BB-D4DA-B95BBE171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329" y="497875"/>
            <a:ext cx="98552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PHASE 3: </a:t>
            </a:r>
            <a:br>
              <a:rPr lang="en-US" altLang="zh-CN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</a:br>
            <a:r>
              <a:rPr lang="en-US" altLang="zh-CN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DATA PREPARATION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8FD19F0-C8BC-F89C-DE62-00477D3F2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873" y="1814457"/>
            <a:ext cx="9956220" cy="457560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altLang="zh-CN" sz="1800" spc="900">
                <a:solidFill>
                  <a:srgbClr val="4B6F68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CREATE A RELIABLE MODELING ASSET </a:t>
            </a:r>
          </a:p>
          <a:p>
            <a:pPr marL="0" indent="0">
              <a:lnSpc>
                <a:spcPts val="3600"/>
              </a:lnSpc>
              <a:buNone/>
            </a:pPr>
            <a:r>
              <a:rPr lang="en-US" altLang="zh-CN" sz="2000" b="1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Goal</a:t>
            </a:r>
            <a:r>
              <a:rPr lang="en-US" altLang="zh-CN" sz="20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: Produce a trustworthy, well-documented feature table that is required for data modeling.</a:t>
            </a:r>
            <a:endParaRPr lang="en-US" altLang="zh-CN" sz="20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en-US" altLang="zh-CN" sz="2000" b="1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Key activities</a:t>
            </a:r>
            <a:r>
              <a:rPr lang="en-US" altLang="zh-CN" sz="20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: Select data, clean data, construct data, integrate data and format data.</a:t>
            </a:r>
            <a:endParaRPr lang="en-US" altLang="zh-CN" sz="20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en-US" altLang="zh-CN" sz="2000" b="1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Typical outputs</a:t>
            </a:r>
            <a:r>
              <a:rPr lang="en-US" altLang="zh-CN" sz="20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: cleaned tables, a feature catalogue (name, definition, lineage, refresh), train/validation/test splits, and explicit leakage checks.</a:t>
            </a:r>
            <a:endParaRPr lang="en-US" altLang="zh-CN" sz="20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  <a:p>
            <a:pPr marL="0" lvl="1" indent="0">
              <a:lnSpc>
                <a:spcPts val="3600"/>
              </a:lnSpc>
              <a:spcBef>
                <a:spcPct val="0"/>
              </a:spcBef>
              <a:buNone/>
            </a:pPr>
            <a:r>
              <a:rPr lang="en-US" altLang="zh-CN" sz="2000" b="1">
                <a:solidFill>
                  <a:srgbClr val="423123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Quality bar</a:t>
            </a:r>
            <a:r>
              <a:rPr lang="en-US" altLang="zh-CN" sz="2000">
                <a:solidFill>
                  <a:srgbClr val="423123"/>
                </a:solidFill>
                <a:latin typeface="Monterchi Sans"/>
                <a:ea typeface="Monterchi Sans"/>
                <a:cs typeface="Monterchi Sans"/>
                <a:sym typeface="Monterchi Sans"/>
              </a:rPr>
              <a:t>: another teammate can rebuild the table reproducibly and explain each feature to a stakeholder.</a:t>
            </a:r>
            <a:endParaRPr lang="en-US" altLang="zh-CN" sz="2000">
              <a:solidFill>
                <a:srgbClr val="423123"/>
              </a:solidFill>
              <a:latin typeface="Monterchi Sans"/>
              <a:ea typeface="Monterchi Sans"/>
              <a:cs typeface="Monterchi Sans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46A61CED-7B22-D597-FF81-62ABF7E18ADA}"/>
              </a:ext>
            </a:extLst>
          </p:cNvPr>
          <p:cNvSpPr/>
          <p:nvPr/>
        </p:nvSpPr>
        <p:spPr>
          <a:xfrm rot="1274199">
            <a:off x="-69469" y="-296536"/>
            <a:ext cx="1180539" cy="900660"/>
          </a:xfrm>
          <a:custGeom>
            <a:avLst/>
            <a:gdLst/>
            <a:ahLst/>
            <a:cxnLst/>
            <a:rect l="l" t="t" r="r" b="b"/>
            <a:pathLst>
              <a:path w="1741893" h="1751720">
                <a:moveTo>
                  <a:pt x="0" y="0"/>
                </a:moveTo>
                <a:lnTo>
                  <a:pt x="1741894" y="0"/>
                </a:lnTo>
                <a:lnTo>
                  <a:pt x="1741894" y="1751720"/>
                </a:lnTo>
                <a:lnTo>
                  <a:pt x="0" y="1751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2CB4F04B-95CD-AAE4-F0B3-439330EB4C1D}"/>
              </a:ext>
            </a:extLst>
          </p:cNvPr>
          <p:cNvSpPr/>
          <p:nvPr/>
        </p:nvSpPr>
        <p:spPr>
          <a:xfrm>
            <a:off x="11397114" y="-397777"/>
            <a:ext cx="1087063" cy="1103141"/>
          </a:xfrm>
          <a:custGeom>
            <a:avLst/>
            <a:gdLst/>
            <a:ahLst/>
            <a:cxnLst/>
            <a:rect l="l" t="t" r="r" b="b"/>
            <a:pathLst>
              <a:path w="1804946" h="1804946">
                <a:moveTo>
                  <a:pt x="0" y="0"/>
                </a:moveTo>
                <a:lnTo>
                  <a:pt x="1804946" y="0"/>
                </a:lnTo>
                <a:lnTo>
                  <a:pt x="1804946" y="1804946"/>
                </a:lnTo>
                <a:lnTo>
                  <a:pt x="0" y="1804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2C435288-4426-A8B7-C98F-1F86EEA0C10D}"/>
              </a:ext>
            </a:extLst>
          </p:cNvPr>
          <p:cNvSpPr/>
          <p:nvPr/>
        </p:nvSpPr>
        <p:spPr>
          <a:xfrm>
            <a:off x="0" y="6357843"/>
            <a:ext cx="12484177" cy="909044"/>
          </a:xfrm>
          <a:custGeom>
            <a:avLst/>
            <a:gdLst/>
            <a:ahLst/>
            <a:cxnLst/>
            <a:rect l="l" t="t" r="r" b="b"/>
            <a:pathLst>
              <a:path w="16269551" h="3503441">
                <a:moveTo>
                  <a:pt x="0" y="0"/>
                </a:moveTo>
                <a:lnTo>
                  <a:pt x="16269551" y="0"/>
                </a:lnTo>
                <a:lnTo>
                  <a:pt x="16269551" y="3503441"/>
                </a:lnTo>
                <a:lnTo>
                  <a:pt x="0" y="35034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38C4D9C5-15DA-9B48-9913-D6C139448023}"/>
              </a:ext>
            </a:extLst>
          </p:cNvPr>
          <p:cNvSpPr/>
          <p:nvPr/>
        </p:nvSpPr>
        <p:spPr>
          <a:xfrm rot="19940112">
            <a:off x="7541948" y="6271412"/>
            <a:ext cx="947480" cy="346939"/>
          </a:xfrm>
          <a:custGeom>
            <a:avLst/>
            <a:gdLst/>
            <a:ahLst/>
            <a:cxnLst/>
            <a:rect l="l" t="t" r="r" b="b"/>
            <a:pathLst>
              <a:path w="1626126" h="772318">
                <a:moveTo>
                  <a:pt x="0" y="0"/>
                </a:moveTo>
                <a:lnTo>
                  <a:pt x="1626126" y="0"/>
                </a:lnTo>
                <a:lnTo>
                  <a:pt x="1626126" y="772318"/>
                </a:lnTo>
                <a:lnTo>
                  <a:pt x="0" y="7723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12">
            <a:extLst>
              <a:ext uri="{FF2B5EF4-FFF2-40B4-BE49-F238E27FC236}">
                <a16:creationId xmlns:a16="http://schemas.microsoft.com/office/drawing/2014/main" id="{5BAD010E-354C-F1D2-CACA-9B7C52F0F8C3}"/>
              </a:ext>
            </a:extLst>
          </p:cNvPr>
          <p:cNvSpPr/>
          <p:nvPr/>
        </p:nvSpPr>
        <p:spPr>
          <a:xfrm>
            <a:off x="949626" y="718297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A8D0F5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Shape 13">
            <a:extLst>
              <a:ext uri="{FF2B5EF4-FFF2-40B4-BE49-F238E27FC236}">
                <a16:creationId xmlns:a16="http://schemas.microsoft.com/office/drawing/2014/main" id="{6AE03726-82EE-B2D6-2B65-574F7E311DC4}"/>
              </a:ext>
            </a:extLst>
          </p:cNvPr>
          <p:cNvSpPr/>
          <p:nvPr/>
        </p:nvSpPr>
        <p:spPr>
          <a:xfrm>
            <a:off x="1144889" y="934197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421630" y="40630"/>
                </a:moveTo>
                <a:cubicBezTo>
                  <a:pt x="430932" y="31328"/>
                  <a:pt x="430932" y="16222"/>
                  <a:pt x="421630" y="6921"/>
                </a:cubicBezTo>
                <a:cubicBezTo>
                  <a:pt x="412328" y="-2381"/>
                  <a:pt x="397222" y="-2381"/>
                  <a:pt x="387921" y="6921"/>
                </a:cubicBezTo>
                <a:lnTo>
                  <a:pt x="245046" y="149796"/>
                </a:lnTo>
                <a:lnTo>
                  <a:pt x="219224" y="123974"/>
                </a:lnTo>
                <a:cubicBezTo>
                  <a:pt x="216098" y="120848"/>
                  <a:pt x="211782" y="119063"/>
                  <a:pt x="207318" y="119063"/>
                </a:cubicBezTo>
                <a:cubicBezTo>
                  <a:pt x="198016" y="119063"/>
                  <a:pt x="190500" y="126578"/>
                  <a:pt x="190500" y="135880"/>
                </a:cubicBezTo>
                <a:lnTo>
                  <a:pt x="190500" y="157535"/>
                </a:lnTo>
                <a:lnTo>
                  <a:pt x="271090" y="238125"/>
                </a:lnTo>
                <a:lnTo>
                  <a:pt x="292745" y="238125"/>
                </a:lnTo>
                <a:cubicBezTo>
                  <a:pt x="302047" y="238125"/>
                  <a:pt x="309563" y="230609"/>
                  <a:pt x="309563" y="221307"/>
                </a:cubicBezTo>
                <a:cubicBezTo>
                  <a:pt x="309563" y="216843"/>
                  <a:pt x="307777" y="212527"/>
                  <a:pt x="304651" y="209401"/>
                </a:cubicBezTo>
                <a:lnTo>
                  <a:pt x="278829" y="183579"/>
                </a:lnTo>
                <a:lnTo>
                  <a:pt x="421704" y="40704"/>
                </a:lnTo>
                <a:close/>
                <a:moveTo>
                  <a:pt x="253826" y="262979"/>
                </a:moveTo>
                <a:lnTo>
                  <a:pt x="165646" y="174799"/>
                </a:lnTo>
                <a:cubicBezTo>
                  <a:pt x="133871" y="172045"/>
                  <a:pt x="102245" y="183505"/>
                  <a:pt x="79474" y="206276"/>
                </a:cubicBezTo>
                <a:lnTo>
                  <a:pt x="73521" y="212229"/>
                </a:lnTo>
                <a:cubicBezTo>
                  <a:pt x="56927" y="228823"/>
                  <a:pt x="47625" y="251296"/>
                  <a:pt x="47625" y="274737"/>
                </a:cubicBezTo>
                <a:cubicBezTo>
                  <a:pt x="47625" y="279797"/>
                  <a:pt x="52908" y="283071"/>
                  <a:pt x="57448" y="280839"/>
                </a:cubicBezTo>
                <a:lnTo>
                  <a:pt x="95473" y="261863"/>
                </a:lnTo>
                <a:cubicBezTo>
                  <a:pt x="99194" y="260003"/>
                  <a:pt x="102543" y="264914"/>
                  <a:pt x="99492" y="267742"/>
                </a:cubicBezTo>
                <a:lnTo>
                  <a:pt x="5432" y="352276"/>
                </a:lnTo>
                <a:cubicBezTo>
                  <a:pt x="2009" y="355402"/>
                  <a:pt x="0" y="359866"/>
                  <a:pt x="0" y="364554"/>
                </a:cubicBezTo>
                <a:cubicBezTo>
                  <a:pt x="0" y="373633"/>
                  <a:pt x="7367" y="381000"/>
                  <a:pt x="16446" y="381000"/>
                </a:cubicBezTo>
                <a:lnTo>
                  <a:pt x="145405" y="381000"/>
                </a:lnTo>
                <a:cubicBezTo>
                  <a:pt x="174278" y="381000"/>
                  <a:pt x="201885" y="369540"/>
                  <a:pt x="222349" y="349151"/>
                </a:cubicBezTo>
                <a:cubicBezTo>
                  <a:pt x="245120" y="326380"/>
                  <a:pt x="256505" y="294754"/>
                  <a:pt x="253826" y="262979"/>
                </a:cubicBezTo>
                <a:close/>
              </a:path>
            </a:pathLst>
          </a:custGeom>
          <a:solidFill>
            <a:srgbClr val="004080"/>
          </a:solidFill>
          <a:ln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75842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9ED515C0E313418A27F586C1859B65" ma:contentTypeVersion="10" ma:contentTypeDescription="Create a new document." ma:contentTypeScope="" ma:versionID="30513930adb79625fd04637af772687a">
  <xsd:schema xmlns:xsd="http://www.w3.org/2001/XMLSchema" xmlns:xs="http://www.w3.org/2001/XMLSchema" xmlns:p="http://schemas.microsoft.com/office/2006/metadata/properties" xmlns:ns3="d23d0622-4fa0-4de2-af6e-bcaaa7b9aa73" targetNamespace="http://schemas.microsoft.com/office/2006/metadata/properties" ma:root="true" ma:fieldsID="c1af73de90b3ae5853cce2260c35485c" ns3:_="">
    <xsd:import namespace="d23d0622-4fa0-4de2-af6e-bcaaa7b9aa7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3d0622-4fa0-4de2-af6e-bcaaa7b9aa73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23d0622-4fa0-4de2-af6e-bcaaa7b9aa73" xsi:nil="true"/>
  </documentManagement>
</p:properties>
</file>

<file path=customXml/itemProps1.xml><?xml version="1.0" encoding="utf-8"?>
<ds:datastoreItem xmlns:ds="http://schemas.openxmlformats.org/officeDocument/2006/customXml" ds:itemID="{84050460-CB10-4D75-AE4A-09D5976DD46A}">
  <ds:schemaRefs>
    <ds:schemaRef ds:uri="d23d0622-4fa0-4de2-af6e-bcaaa7b9aa7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8C480BF-D7BA-4688-8C72-3E67555EC1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EBB352-7671-4BD1-B16B-00A07B6D6534}">
  <ds:schemaRefs>
    <ds:schemaRef ds:uri="d23d0622-4fa0-4de2-af6e-bcaaa7b9aa73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1901</Words>
  <Application>Microsoft Office PowerPoint</Application>
  <PresentationFormat>Widescreen</PresentationFormat>
  <Paragraphs>177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Canda Tawa Cute</vt:lpstr>
      <vt:lpstr>等线</vt:lpstr>
      <vt:lpstr>MiSans</vt:lpstr>
      <vt:lpstr>Monterchi Sans</vt:lpstr>
      <vt:lpstr>Monterchi Sans Bold</vt:lpstr>
      <vt:lpstr>Arial</vt:lpstr>
      <vt:lpstr>Calibri</vt:lpstr>
      <vt:lpstr>Calibri Light</vt:lpstr>
      <vt:lpstr>DM Sans</vt:lpstr>
      <vt:lpstr>Libre Baskerville</vt:lpstr>
      <vt:lpstr>Wingdings</vt:lpstr>
      <vt:lpstr>1_Office Theme</vt:lpstr>
      <vt:lpstr>CDBM 602 Data Engineering CRISP-DM Introduction</vt:lpstr>
      <vt:lpstr>CRISP-DM INTRODUCTION WHAT, WHY, HOW, AND KEY TAKE AWAY</vt:lpstr>
      <vt:lpstr>WHY DATA PROJECTS NEED A STRUCTURED PROCESS?</vt:lpstr>
      <vt:lpstr>WHAT CRISP-DM IS (AND IS NOT)</vt:lpstr>
      <vt:lpstr>THE SIX PHASES AT A GLANCE </vt:lpstr>
      <vt:lpstr>ITERATION, INPUTS/OUTPUTS, AND WHY DELIVERABLES MATTER</vt:lpstr>
      <vt:lpstr>PHASE 1:  BUSINESS UNDERSTANDING</vt:lpstr>
      <vt:lpstr>PHASE 2:  DATA UNDERSTANDING</vt:lpstr>
      <vt:lpstr>PHASE 3:  DATA PREPARATION</vt:lpstr>
      <vt:lpstr>PHASE 4:  MODELING</vt:lpstr>
      <vt:lpstr>PHASE 5:  EVALUATION</vt:lpstr>
      <vt:lpstr>PHASE 6:  DEPLOYMENT</vt:lpstr>
      <vt:lpstr>ROLES AND COLLABORATION</vt:lpstr>
      <vt:lpstr>PowerPoint Presentation</vt:lpstr>
      <vt:lpstr>PowerPoint Presentation</vt:lpstr>
      <vt:lpstr>PowerPoint Presentation</vt:lpstr>
      <vt:lpstr>VALUE, RISKS, AND BUILT-IN CONTROLS</vt:lpstr>
      <vt:lpstr>REUSABLE CHECKLIST</vt:lpstr>
      <vt:lpstr>CONCLUSION：RECAP AND HAND-OFF TO THE DEEP-DIVE TEAMS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Sekaran, Arun Kumar</dc:creator>
  <cp:lastModifiedBy>Zhang, Ke</cp:lastModifiedBy>
  <cp:revision>2</cp:revision>
  <dcterms:created xsi:type="dcterms:W3CDTF">2022-03-29T21:03:12Z</dcterms:created>
  <dcterms:modified xsi:type="dcterms:W3CDTF">2025-09-24T15:37:39Z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0x010100639ED515C0E313418A27F586C1859B65</vt:lpwstr>
  </property>
</Properties>
</file>